
<file path=[Content_Types].xml><?xml version="1.0" encoding="utf-8"?>
<Types xmlns="http://schemas.openxmlformats.org/package/2006/content-types">
  <Default Extension="emf" ContentType="image/x-emf"/>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7" r:id="rId1"/>
  </p:sldMasterIdLst>
  <p:notesMasterIdLst>
    <p:notesMasterId r:id="rId38"/>
  </p:notesMasterIdLst>
  <p:handoutMasterIdLst>
    <p:handoutMasterId r:id="rId39"/>
  </p:handoutMasterIdLst>
  <p:sldIdLst>
    <p:sldId id="258" r:id="rId2"/>
    <p:sldId id="310" r:id="rId3"/>
    <p:sldId id="297" r:id="rId4"/>
    <p:sldId id="311" r:id="rId5"/>
    <p:sldId id="312" r:id="rId6"/>
    <p:sldId id="313" r:id="rId7"/>
    <p:sldId id="314" r:id="rId8"/>
    <p:sldId id="301" r:id="rId9"/>
    <p:sldId id="302" r:id="rId10"/>
    <p:sldId id="299" r:id="rId11"/>
    <p:sldId id="298" r:id="rId12"/>
    <p:sldId id="317" r:id="rId13"/>
    <p:sldId id="318" r:id="rId14"/>
    <p:sldId id="319" r:id="rId15"/>
    <p:sldId id="320" r:id="rId16"/>
    <p:sldId id="321" r:id="rId17"/>
    <p:sldId id="322" r:id="rId18"/>
    <p:sldId id="323" r:id="rId19"/>
    <p:sldId id="324" r:id="rId20"/>
    <p:sldId id="325" r:id="rId21"/>
    <p:sldId id="326" r:id="rId22"/>
    <p:sldId id="327" r:id="rId23"/>
    <p:sldId id="328" r:id="rId24"/>
    <p:sldId id="329" r:id="rId25"/>
    <p:sldId id="330" r:id="rId26"/>
    <p:sldId id="331" r:id="rId27"/>
    <p:sldId id="332" r:id="rId28"/>
    <p:sldId id="334" r:id="rId29"/>
    <p:sldId id="335" r:id="rId30"/>
    <p:sldId id="336" r:id="rId31"/>
    <p:sldId id="337" r:id="rId32"/>
    <p:sldId id="338" r:id="rId33"/>
    <p:sldId id="339" r:id="rId34"/>
    <p:sldId id="340" r:id="rId35"/>
    <p:sldId id="341" r:id="rId36"/>
    <p:sldId id="304" r:id="rId37"/>
  </p:sldIdLst>
  <p:sldSz cx="9144000" cy="6858000" type="screen4x3"/>
  <p:notesSz cx="7010400" cy="9236075"/>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909">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AB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92" autoAdjust="0"/>
    <p:restoredTop sz="86948" autoAdjust="0"/>
  </p:normalViewPr>
  <p:slideViewPr>
    <p:cSldViewPr snapToGrid="0" snapToObjects="1" showGuides="1">
      <p:cViewPr varScale="1">
        <p:scale>
          <a:sx n="100" d="100"/>
          <a:sy n="100" d="100"/>
        </p:scale>
        <p:origin x="442" y="58"/>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notesViewPr>
    <p:cSldViewPr snapToGrid="0" snapToObjects="1">
      <p:cViewPr varScale="1">
        <p:scale>
          <a:sx n="89" d="100"/>
          <a:sy n="89" d="100"/>
        </p:scale>
        <p:origin x="3672" y="78"/>
      </p:cViewPr>
      <p:guideLst>
        <p:guide orient="horz" pos="2909"/>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handoutMaster" Target="handoutMasters/handout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1804"/>
          </a:xfrm>
          <a:prstGeom prst="rect">
            <a:avLst/>
          </a:prstGeom>
        </p:spPr>
        <p:txBody>
          <a:bodyPr vert="horz" lIns="92830" tIns="46415" rIns="92830" bIns="46415" rtlCol="0"/>
          <a:lstStyle>
            <a:lvl1pPr algn="l">
              <a:defRPr sz="1200"/>
            </a:lvl1pPr>
          </a:lstStyle>
          <a:p>
            <a:endParaRPr lang="en-US" dirty="0"/>
          </a:p>
        </p:txBody>
      </p:sp>
      <p:sp>
        <p:nvSpPr>
          <p:cNvPr id="3" name="Date Placeholder 2"/>
          <p:cNvSpPr>
            <a:spLocks noGrp="1"/>
          </p:cNvSpPr>
          <p:nvPr>
            <p:ph type="dt" sz="quarter" idx="1"/>
          </p:nvPr>
        </p:nvSpPr>
        <p:spPr>
          <a:xfrm>
            <a:off x="3970938" y="0"/>
            <a:ext cx="3037840" cy="461804"/>
          </a:xfrm>
          <a:prstGeom prst="rect">
            <a:avLst/>
          </a:prstGeom>
        </p:spPr>
        <p:txBody>
          <a:bodyPr vert="horz" lIns="92830" tIns="46415" rIns="92830" bIns="46415" rtlCol="0"/>
          <a:lstStyle>
            <a:lvl1pPr algn="r">
              <a:defRPr sz="1200"/>
            </a:lvl1pPr>
          </a:lstStyle>
          <a:p>
            <a:fld id="{6554B203-ADE4-4F6A-854A-8C3F81E52D92}" type="datetimeFigureOut">
              <a:rPr lang="en-US" smtClean="0"/>
              <a:pPr/>
              <a:t>6/14/2019</a:t>
            </a:fld>
            <a:endParaRPr lang="en-US" dirty="0"/>
          </a:p>
        </p:txBody>
      </p:sp>
      <p:sp>
        <p:nvSpPr>
          <p:cNvPr id="4" name="Footer Placeholder 3"/>
          <p:cNvSpPr>
            <a:spLocks noGrp="1"/>
          </p:cNvSpPr>
          <p:nvPr>
            <p:ph type="ftr" sz="quarter" idx="2"/>
          </p:nvPr>
        </p:nvSpPr>
        <p:spPr>
          <a:xfrm>
            <a:off x="0" y="8772668"/>
            <a:ext cx="3037840" cy="461804"/>
          </a:xfrm>
          <a:prstGeom prst="rect">
            <a:avLst/>
          </a:prstGeom>
        </p:spPr>
        <p:txBody>
          <a:bodyPr vert="horz" lIns="92830" tIns="46415" rIns="92830" bIns="46415" rtlCol="0" anchor="b"/>
          <a:lstStyle>
            <a:lvl1pPr algn="l">
              <a:defRPr sz="1200"/>
            </a:lvl1pPr>
          </a:lstStyle>
          <a:p>
            <a:endParaRPr lang="en-US" dirty="0"/>
          </a:p>
        </p:txBody>
      </p:sp>
      <p:sp>
        <p:nvSpPr>
          <p:cNvPr id="5" name="Slide Number Placeholder 4"/>
          <p:cNvSpPr>
            <a:spLocks noGrp="1"/>
          </p:cNvSpPr>
          <p:nvPr>
            <p:ph type="sldNum" sz="quarter" idx="3"/>
          </p:nvPr>
        </p:nvSpPr>
        <p:spPr>
          <a:xfrm>
            <a:off x="3970938" y="8772668"/>
            <a:ext cx="3037840" cy="461804"/>
          </a:xfrm>
          <a:prstGeom prst="rect">
            <a:avLst/>
          </a:prstGeom>
        </p:spPr>
        <p:txBody>
          <a:bodyPr vert="horz" lIns="92830" tIns="46415" rIns="92830" bIns="46415" rtlCol="0" anchor="b"/>
          <a:lstStyle>
            <a:lvl1pPr algn="r">
              <a:defRPr sz="1200"/>
            </a:lvl1pPr>
          </a:lstStyle>
          <a:p>
            <a:fld id="{40E7F5FF-7A00-42DE-94C8-3F3FF29EE230}" type="slidenum">
              <a:rPr lang="en-US" smtClean="0"/>
              <a:pPr/>
              <a:t>‹#›</a:t>
            </a:fld>
            <a:endParaRPr lang="en-US" dirty="0"/>
          </a:p>
        </p:txBody>
      </p:sp>
    </p:spTree>
    <p:extLst>
      <p:ext uri="{BB962C8B-B14F-4D97-AF65-F5344CB8AC3E}">
        <p14:creationId xmlns:p14="http://schemas.microsoft.com/office/powerpoint/2010/main" val="170542544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1804"/>
          </a:xfrm>
          <a:prstGeom prst="rect">
            <a:avLst/>
          </a:prstGeom>
        </p:spPr>
        <p:txBody>
          <a:bodyPr vert="horz" lIns="92830" tIns="46415" rIns="92830" bIns="46415" rtlCol="0"/>
          <a:lstStyle>
            <a:lvl1pPr algn="l">
              <a:defRPr sz="1200"/>
            </a:lvl1pPr>
          </a:lstStyle>
          <a:p>
            <a:endParaRPr lang="en-US" dirty="0"/>
          </a:p>
        </p:txBody>
      </p:sp>
      <p:sp>
        <p:nvSpPr>
          <p:cNvPr id="3" name="Date Placeholder 2"/>
          <p:cNvSpPr>
            <a:spLocks noGrp="1"/>
          </p:cNvSpPr>
          <p:nvPr>
            <p:ph type="dt" idx="1"/>
          </p:nvPr>
        </p:nvSpPr>
        <p:spPr>
          <a:xfrm>
            <a:off x="3970938" y="0"/>
            <a:ext cx="3037840" cy="461804"/>
          </a:xfrm>
          <a:prstGeom prst="rect">
            <a:avLst/>
          </a:prstGeom>
        </p:spPr>
        <p:txBody>
          <a:bodyPr vert="horz" lIns="92830" tIns="46415" rIns="92830" bIns="46415" rtlCol="0"/>
          <a:lstStyle>
            <a:lvl1pPr algn="r">
              <a:defRPr sz="1200"/>
            </a:lvl1pPr>
          </a:lstStyle>
          <a:p>
            <a:fld id="{17A5570F-A850-4E88-965C-C95DB052BDB1}" type="datetimeFigureOut">
              <a:rPr lang="en-US" smtClean="0"/>
              <a:pPr/>
              <a:t>6/14/2019</a:t>
            </a:fld>
            <a:endParaRPr lang="en-US" dirty="0"/>
          </a:p>
        </p:txBody>
      </p:sp>
      <p:sp>
        <p:nvSpPr>
          <p:cNvPr id="4" name="Slide Image Placeholder 3"/>
          <p:cNvSpPr>
            <a:spLocks noGrp="1" noRot="1" noChangeAspect="1"/>
          </p:cNvSpPr>
          <p:nvPr>
            <p:ph type="sldImg" idx="2"/>
          </p:nvPr>
        </p:nvSpPr>
        <p:spPr>
          <a:xfrm>
            <a:off x="1195388" y="692150"/>
            <a:ext cx="4619625" cy="3463925"/>
          </a:xfrm>
          <a:prstGeom prst="rect">
            <a:avLst/>
          </a:prstGeom>
          <a:noFill/>
          <a:ln w="12700">
            <a:solidFill>
              <a:prstClr val="black"/>
            </a:solidFill>
          </a:ln>
        </p:spPr>
        <p:txBody>
          <a:bodyPr vert="horz" lIns="92830" tIns="46415" rIns="92830" bIns="46415" rtlCol="0" anchor="ctr"/>
          <a:lstStyle/>
          <a:p>
            <a:endParaRPr lang="en-US" dirty="0"/>
          </a:p>
        </p:txBody>
      </p:sp>
      <p:sp>
        <p:nvSpPr>
          <p:cNvPr id="5" name="Notes Placeholder 4"/>
          <p:cNvSpPr>
            <a:spLocks noGrp="1"/>
          </p:cNvSpPr>
          <p:nvPr>
            <p:ph type="body" sz="quarter" idx="3"/>
          </p:nvPr>
        </p:nvSpPr>
        <p:spPr>
          <a:xfrm>
            <a:off x="701040" y="4387136"/>
            <a:ext cx="5608320" cy="4156234"/>
          </a:xfrm>
          <a:prstGeom prst="rect">
            <a:avLst/>
          </a:prstGeom>
        </p:spPr>
        <p:txBody>
          <a:bodyPr vert="horz" lIns="92830" tIns="46415" rIns="92830" bIns="46415"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772668"/>
            <a:ext cx="3037840" cy="461804"/>
          </a:xfrm>
          <a:prstGeom prst="rect">
            <a:avLst/>
          </a:prstGeom>
        </p:spPr>
        <p:txBody>
          <a:bodyPr vert="horz" lIns="92830" tIns="46415" rIns="92830" bIns="46415" rtlCol="0" anchor="b"/>
          <a:lstStyle>
            <a:lvl1pPr algn="l">
              <a:defRPr sz="1200"/>
            </a:lvl1pPr>
          </a:lstStyle>
          <a:p>
            <a:endParaRPr lang="en-US" dirty="0"/>
          </a:p>
        </p:txBody>
      </p:sp>
      <p:sp>
        <p:nvSpPr>
          <p:cNvPr id="7" name="Slide Number Placeholder 6"/>
          <p:cNvSpPr>
            <a:spLocks noGrp="1"/>
          </p:cNvSpPr>
          <p:nvPr>
            <p:ph type="sldNum" sz="quarter" idx="5"/>
          </p:nvPr>
        </p:nvSpPr>
        <p:spPr>
          <a:xfrm>
            <a:off x="3970938" y="8772668"/>
            <a:ext cx="3037840" cy="461804"/>
          </a:xfrm>
          <a:prstGeom prst="rect">
            <a:avLst/>
          </a:prstGeom>
        </p:spPr>
        <p:txBody>
          <a:bodyPr vert="horz" lIns="92830" tIns="46415" rIns="92830" bIns="46415" rtlCol="0" anchor="b"/>
          <a:lstStyle>
            <a:lvl1pPr algn="r">
              <a:defRPr sz="1200"/>
            </a:lvl1pPr>
          </a:lstStyle>
          <a:p>
            <a:fld id="{9FF0CFCD-5EB6-44F4-B37C-0831010E8EE8}" type="slidenum">
              <a:rPr lang="en-US" smtClean="0"/>
              <a:pPr/>
              <a:t>‹#›</a:t>
            </a:fld>
            <a:endParaRPr lang="en-US" dirty="0"/>
          </a:p>
        </p:txBody>
      </p:sp>
    </p:spTree>
    <p:extLst>
      <p:ext uri="{BB962C8B-B14F-4D97-AF65-F5344CB8AC3E}">
        <p14:creationId xmlns:p14="http://schemas.microsoft.com/office/powerpoint/2010/main" val="3967553896"/>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Application as seen through a Web Browser, MMR is known as Municipal Market Rating from project charter, but what is OAS?</a:t>
            </a:r>
          </a:p>
        </p:txBody>
      </p:sp>
      <p:sp>
        <p:nvSpPr>
          <p:cNvPr id="4" name="Slide Number Placeholder 3"/>
          <p:cNvSpPr>
            <a:spLocks noGrp="1"/>
          </p:cNvSpPr>
          <p:nvPr>
            <p:ph type="sldNum" sz="quarter" idx="10"/>
          </p:nvPr>
        </p:nvSpPr>
        <p:spPr/>
        <p:txBody>
          <a:bodyPr/>
          <a:lstStyle/>
          <a:p>
            <a:fld id="{9FF0CFCD-5EB6-44F4-B37C-0831010E8EE8}" type="slidenum">
              <a:rPr lang="en-US" smtClean="0"/>
              <a:pPr/>
              <a:t>3</a:t>
            </a:fld>
            <a:endParaRPr lang="en-US" dirty="0"/>
          </a:p>
        </p:txBody>
      </p:sp>
    </p:spTree>
    <p:extLst>
      <p:ext uri="{BB962C8B-B14F-4D97-AF65-F5344CB8AC3E}">
        <p14:creationId xmlns:p14="http://schemas.microsoft.com/office/powerpoint/2010/main" val="27907947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Data Flow starts with merging ICE with MSRB.</a:t>
            </a:r>
          </a:p>
        </p:txBody>
      </p:sp>
      <p:sp>
        <p:nvSpPr>
          <p:cNvPr id="4" name="Slide Number Placeholder 3"/>
          <p:cNvSpPr>
            <a:spLocks noGrp="1"/>
          </p:cNvSpPr>
          <p:nvPr>
            <p:ph type="sldNum" sz="quarter" idx="10"/>
          </p:nvPr>
        </p:nvSpPr>
        <p:spPr/>
        <p:txBody>
          <a:bodyPr/>
          <a:lstStyle/>
          <a:p>
            <a:fld id="{9FF0CFCD-5EB6-44F4-B37C-0831010E8EE8}" type="slidenum">
              <a:rPr lang="en-US" smtClean="0"/>
              <a:pPr/>
              <a:t>12</a:t>
            </a:fld>
            <a:endParaRPr lang="en-US" dirty="0"/>
          </a:p>
        </p:txBody>
      </p:sp>
    </p:spTree>
    <p:extLst>
      <p:ext uri="{BB962C8B-B14F-4D97-AF65-F5344CB8AC3E}">
        <p14:creationId xmlns:p14="http://schemas.microsoft.com/office/powerpoint/2010/main" val="17292177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Login to take a “look see”</a:t>
            </a:r>
          </a:p>
        </p:txBody>
      </p:sp>
      <p:sp>
        <p:nvSpPr>
          <p:cNvPr id="4" name="Slide Number Placeholder 3"/>
          <p:cNvSpPr>
            <a:spLocks noGrp="1"/>
          </p:cNvSpPr>
          <p:nvPr>
            <p:ph type="sldNum" sz="quarter" idx="10"/>
          </p:nvPr>
        </p:nvSpPr>
        <p:spPr/>
        <p:txBody>
          <a:bodyPr/>
          <a:lstStyle/>
          <a:p>
            <a:fld id="{9FF0CFCD-5EB6-44F4-B37C-0831010E8EE8}" type="slidenum">
              <a:rPr lang="en-US" smtClean="0"/>
              <a:pPr/>
              <a:t>13</a:t>
            </a:fld>
            <a:endParaRPr lang="en-US" dirty="0"/>
          </a:p>
        </p:txBody>
      </p:sp>
    </p:spTree>
    <p:extLst>
      <p:ext uri="{BB962C8B-B14F-4D97-AF65-F5344CB8AC3E}">
        <p14:creationId xmlns:p14="http://schemas.microsoft.com/office/powerpoint/2010/main" val="17050498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Welcome RTDSKBRA, re-trive-data-set?</a:t>
            </a:r>
          </a:p>
        </p:txBody>
      </p:sp>
      <p:sp>
        <p:nvSpPr>
          <p:cNvPr id="4" name="Slide Number Placeholder 3"/>
          <p:cNvSpPr>
            <a:spLocks noGrp="1"/>
          </p:cNvSpPr>
          <p:nvPr>
            <p:ph type="sldNum" sz="quarter" idx="10"/>
          </p:nvPr>
        </p:nvSpPr>
        <p:spPr/>
        <p:txBody>
          <a:bodyPr/>
          <a:lstStyle/>
          <a:p>
            <a:fld id="{9FF0CFCD-5EB6-44F4-B37C-0831010E8EE8}" type="slidenum">
              <a:rPr lang="en-US" smtClean="0"/>
              <a:pPr/>
              <a:t>14</a:t>
            </a:fld>
            <a:endParaRPr lang="en-US" dirty="0"/>
          </a:p>
        </p:txBody>
      </p:sp>
    </p:spTree>
    <p:extLst>
      <p:ext uri="{BB962C8B-B14F-4D97-AF65-F5344CB8AC3E}">
        <p14:creationId xmlns:p14="http://schemas.microsoft.com/office/powerpoint/2010/main" val="28621296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Every day they post three files. each one of those files are archived for 20 business days.  The three types of files are T1, T20, and T5.  The T1 files contain trade data from one day ago.  This screenshot taken on the 13</a:t>
            </a:r>
            <a:r>
              <a:rPr lang="en-US" baseline="30000" dirty="0"/>
              <a:t>th</a:t>
            </a:r>
            <a:r>
              <a:rPr lang="en-US" dirty="0"/>
              <a:t> shows the trades from one day ago, the 12</a:t>
            </a:r>
            <a:r>
              <a:rPr lang="en-US" baseline="30000" dirty="0"/>
              <a:t>th</a:t>
            </a:r>
            <a:r>
              <a:rPr lang="en-US" dirty="0"/>
              <a:t>, in the T1 file for the 12</a:t>
            </a:r>
            <a:r>
              <a:rPr lang="en-US" baseline="30000" dirty="0"/>
              <a:t>th</a:t>
            </a:r>
            <a:r>
              <a:rPr lang="en-US" dirty="0"/>
              <a:t> day of the 6</a:t>
            </a:r>
            <a:r>
              <a:rPr lang="en-US" baseline="30000" dirty="0"/>
              <a:t>th</a:t>
            </a:r>
            <a:r>
              <a:rPr lang="en-US" dirty="0"/>
              <a:t> month of the year 2019.</a:t>
            </a:r>
          </a:p>
          <a:p>
            <a:r>
              <a:rPr lang="en-US" dirty="0"/>
              <a:t>The T20 file contains trades from 20 days ago and is so-named for the 15</a:t>
            </a:r>
            <a:r>
              <a:rPr lang="en-US" baseline="30000" dirty="0"/>
              <a:t>th</a:t>
            </a:r>
            <a:r>
              <a:rPr lang="en-US" dirty="0"/>
              <a:t> day of the 5</a:t>
            </a:r>
            <a:r>
              <a:rPr lang="en-US" baseline="30000" dirty="0"/>
              <a:t>th</a:t>
            </a:r>
            <a:r>
              <a:rPr lang="en-US" dirty="0"/>
              <a:t> month of the year 2019.</a:t>
            </a:r>
          </a:p>
        </p:txBody>
      </p:sp>
      <p:sp>
        <p:nvSpPr>
          <p:cNvPr id="4" name="Slide Number Placeholder 3"/>
          <p:cNvSpPr>
            <a:spLocks noGrp="1"/>
          </p:cNvSpPr>
          <p:nvPr>
            <p:ph type="sldNum" sz="quarter" idx="10"/>
          </p:nvPr>
        </p:nvSpPr>
        <p:spPr/>
        <p:txBody>
          <a:bodyPr/>
          <a:lstStyle/>
          <a:p>
            <a:fld id="{9FF0CFCD-5EB6-44F4-B37C-0831010E8EE8}" type="slidenum">
              <a:rPr lang="en-US" smtClean="0"/>
              <a:pPr/>
              <a:t>15</a:t>
            </a:fld>
            <a:endParaRPr lang="en-US" dirty="0"/>
          </a:p>
        </p:txBody>
      </p:sp>
    </p:spTree>
    <p:extLst>
      <p:ext uri="{BB962C8B-B14F-4D97-AF65-F5344CB8AC3E}">
        <p14:creationId xmlns:p14="http://schemas.microsoft.com/office/powerpoint/2010/main" val="8689482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Click each file and you have successfully brought them into our possession.</a:t>
            </a:r>
          </a:p>
        </p:txBody>
      </p:sp>
      <p:sp>
        <p:nvSpPr>
          <p:cNvPr id="4" name="Slide Number Placeholder 3"/>
          <p:cNvSpPr>
            <a:spLocks noGrp="1"/>
          </p:cNvSpPr>
          <p:nvPr>
            <p:ph type="sldNum" sz="quarter" idx="10"/>
          </p:nvPr>
        </p:nvSpPr>
        <p:spPr/>
        <p:txBody>
          <a:bodyPr/>
          <a:lstStyle/>
          <a:p>
            <a:fld id="{9FF0CFCD-5EB6-44F4-B37C-0831010E8EE8}" type="slidenum">
              <a:rPr lang="en-US" smtClean="0"/>
              <a:pPr/>
              <a:t>16</a:t>
            </a:fld>
            <a:endParaRPr lang="en-US" dirty="0"/>
          </a:p>
        </p:txBody>
      </p:sp>
    </p:spTree>
    <p:extLst>
      <p:ext uri="{BB962C8B-B14F-4D97-AF65-F5344CB8AC3E}">
        <p14:creationId xmlns:p14="http://schemas.microsoft.com/office/powerpoint/2010/main" val="24112868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in the DSQM possession the files are stored on the T drive. The DSQM team has their folder, where they have a folder for the MMR project, where keep the MSRBfiles, Historical copies for each year, for each month.</a:t>
            </a:r>
          </a:p>
        </p:txBody>
      </p:sp>
      <p:sp>
        <p:nvSpPr>
          <p:cNvPr id="4" name="Slide Number Placeholder 3"/>
          <p:cNvSpPr>
            <a:spLocks noGrp="1"/>
          </p:cNvSpPr>
          <p:nvPr>
            <p:ph type="sldNum" sz="quarter" idx="10"/>
          </p:nvPr>
        </p:nvSpPr>
        <p:spPr/>
        <p:txBody>
          <a:bodyPr/>
          <a:lstStyle/>
          <a:p>
            <a:fld id="{9FF0CFCD-5EB6-44F4-B37C-0831010E8EE8}" type="slidenum">
              <a:rPr lang="en-US" smtClean="0"/>
              <a:pPr/>
              <a:t>17</a:t>
            </a:fld>
            <a:endParaRPr lang="en-US" dirty="0"/>
          </a:p>
        </p:txBody>
      </p:sp>
    </p:spTree>
    <p:extLst>
      <p:ext uri="{BB962C8B-B14F-4D97-AF65-F5344CB8AC3E}">
        <p14:creationId xmlns:p14="http://schemas.microsoft.com/office/powerpoint/2010/main" val="41466933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are these files used? RStudio is the IDE to start with. There is no arguing  with that. Anybody who is going to use an R IDE other that …</a:t>
            </a:r>
          </a:p>
          <a:p>
            <a:r>
              <a:rPr lang="en-US" dirty="0"/>
              <a:t>Here we see the open source libraries that can be used to multiply the power of R.</a:t>
            </a:r>
          </a:p>
        </p:txBody>
      </p:sp>
      <p:sp>
        <p:nvSpPr>
          <p:cNvPr id="4" name="Slide Number Placeholder 3"/>
          <p:cNvSpPr>
            <a:spLocks noGrp="1"/>
          </p:cNvSpPr>
          <p:nvPr>
            <p:ph type="sldNum" sz="quarter" idx="10"/>
          </p:nvPr>
        </p:nvSpPr>
        <p:spPr/>
        <p:txBody>
          <a:bodyPr/>
          <a:lstStyle/>
          <a:p>
            <a:fld id="{9FF0CFCD-5EB6-44F4-B37C-0831010E8EE8}" type="slidenum">
              <a:rPr lang="en-US" smtClean="0"/>
              <a:pPr/>
              <a:t>18</a:t>
            </a:fld>
            <a:endParaRPr lang="en-US" dirty="0"/>
          </a:p>
        </p:txBody>
      </p:sp>
    </p:spTree>
    <p:extLst>
      <p:ext uri="{BB962C8B-B14F-4D97-AF65-F5344CB8AC3E}">
        <p14:creationId xmlns:p14="http://schemas.microsoft.com/office/powerpoint/2010/main" val="22340181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was stated in the Data Flow diagram the first thing that needs to be done is merge the MSRB data with the ICE data.  I assume the operator here bogged down by processing the MSRB files from the network drive so he brought a copy of the data to his local machine.</a:t>
            </a:r>
          </a:p>
        </p:txBody>
      </p:sp>
      <p:sp>
        <p:nvSpPr>
          <p:cNvPr id="4" name="Slide Number Placeholder 3"/>
          <p:cNvSpPr>
            <a:spLocks noGrp="1"/>
          </p:cNvSpPr>
          <p:nvPr>
            <p:ph type="sldNum" sz="quarter" idx="10"/>
          </p:nvPr>
        </p:nvSpPr>
        <p:spPr/>
        <p:txBody>
          <a:bodyPr/>
          <a:lstStyle/>
          <a:p>
            <a:fld id="{9FF0CFCD-5EB6-44F4-B37C-0831010E8EE8}" type="slidenum">
              <a:rPr lang="en-US" smtClean="0"/>
              <a:pPr/>
              <a:t>19</a:t>
            </a:fld>
            <a:endParaRPr lang="en-US" dirty="0"/>
          </a:p>
        </p:txBody>
      </p:sp>
    </p:spTree>
    <p:extLst>
      <p:ext uri="{BB962C8B-B14F-4D97-AF65-F5344CB8AC3E}">
        <p14:creationId xmlns:p14="http://schemas.microsoft.com/office/powerpoint/2010/main" val="37472463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deliver a certain date range to the Shinny Web App a specific date range was entered into the file prior to execution.</a:t>
            </a:r>
          </a:p>
        </p:txBody>
      </p:sp>
      <p:sp>
        <p:nvSpPr>
          <p:cNvPr id="4" name="Slide Number Placeholder 3"/>
          <p:cNvSpPr>
            <a:spLocks noGrp="1"/>
          </p:cNvSpPr>
          <p:nvPr>
            <p:ph type="sldNum" sz="quarter" idx="10"/>
          </p:nvPr>
        </p:nvSpPr>
        <p:spPr/>
        <p:txBody>
          <a:bodyPr/>
          <a:lstStyle/>
          <a:p>
            <a:fld id="{9FF0CFCD-5EB6-44F4-B37C-0831010E8EE8}" type="slidenum">
              <a:rPr lang="en-US" smtClean="0"/>
              <a:pPr/>
              <a:t>20</a:t>
            </a:fld>
            <a:endParaRPr lang="en-US" dirty="0"/>
          </a:p>
        </p:txBody>
      </p:sp>
    </p:spTree>
    <p:extLst>
      <p:ext uri="{BB962C8B-B14F-4D97-AF65-F5344CB8AC3E}">
        <p14:creationId xmlns:p14="http://schemas.microsoft.com/office/powerpoint/2010/main" val="24940513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Join the data read in from CSV files with the data read from the ICE database and save to a CSV file.</a:t>
            </a:r>
          </a:p>
        </p:txBody>
      </p:sp>
      <p:sp>
        <p:nvSpPr>
          <p:cNvPr id="4" name="Slide Number Placeholder 3"/>
          <p:cNvSpPr>
            <a:spLocks noGrp="1"/>
          </p:cNvSpPr>
          <p:nvPr>
            <p:ph type="sldNum" sz="quarter" idx="10"/>
          </p:nvPr>
        </p:nvSpPr>
        <p:spPr/>
        <p:txBody>
          <a:bodyPr/>
          <a:lstStyle/>
          <a:p>
            <a:fld id="{9FF0CFCD-5EB6-44F4-B37C-0831010E8EE8}" type="slidenum">
              <a:rPr lang="en-US" smtClean="0"/>
              <a:pPr/>
              <a:t>21</a:t>
            </a:fld>
            <a:endParaRPr lang="en-US" dirty="0"/>
          </a:p>
        </p:txBody>
      </p:sp>
    </p:spTree>
    <p:extLst>
      <p:ext uri="{BB962C8B-B14F-4D97-AF65-F5344CB8AC3E}">
        <p14:creationId xmlns:p14="http://schemas.microsoft.com/office/powerpoint/2010/main" val="30399020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Reviewing background information shows this author coming up in several search results, who is he?</a:t>
            </a:r>
          </a:p>
        </p:txBody>
      </p:sp>
      <p:sp>
        <p:nvSpPr>
          <p:cNvPr id="4" name="Slide Number Placeholder 3"/>
          <p:cNvSpPr>
            <a:spLocks noGrp="1"/>
          </p:cNvSpPr>
          <p:nvPr>
            <p:ph type="sldNum" sz="quarter" idx="10"/>
          </p:nvPr>
        </p:nvSpPr>
        <p:spPr/>
        <p:txBody>
          <a:bodyPr/>
          <a:lstStyle/>
          <a:p>
            <a:fld id="{9FF0CFCD-5EB6-44F4-B37C-0831010E8EE8}" type="slidenum">
              <a:rPr lang="en-US" smtClean="0"/>
              <a:pPr/>
              <a:t>4</a:t>
            </a:fld>
            <a:endParaRPr lang="en-US" dirty="0"/>
          </a:p>
        </p:txBody>
      </p:sp>
    </p:spTree>
    <p:extLst>
      <p:ext uri="{BB962C8B-B14F-4D97-AF65-F5344CB8AC3E}">
        <p14:creationId xmlns:p14="http://schemas.microsoft.com/office/powerpoint/2010/main" val="33012888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Instead of having all these MSRB files T1, T20, and T5 flying all over the place lets store them in a data base.  Howa’bout a single table? The three columns above the RTRSControlNumber are our columns tracking from which file and whence the data has the data been supplied.</a:t>
            </a:r>
          </a:p>
        </p:txBody>
      </p:sp>
      <p:sp>
        <p:nvSpPr>
          <p:cNvPr id="4" name="Slide Number Placeholder 3"/>
          <p:cNvSpPr>
            <a:spLocks noGrp="1"/>
          </p:cNvSpPr>
          <p:nvPr>
            <p:ph type="sldNum" sz="quarter" idx="10"/>
          </p:nvPr>
        </p:nvSpPr>
        <p:spPr/>
        <p:txBody>
          <a:bodyPr/>
          <a:lstStyle/>
          <a:p>
            <a:fld id="{9FF0CFCD-5EB6-44F4-B37C-0831010E8EE8}" type="slidenum">
              <a:rPr lang="en-US" smtClean="0"/>
              <a:pPr/>
              <a:t>22</a:t>
            </a:fld>
            <a:endParaRPr lang="en-US" dirty="0"/>
          </a:p>
        </p:txBody>
      </p:sp>
    </p:spTree>
    <p:extLst>
      <p:ext uri="{BB962C8B-B14F-4D97-AF65-F5344CB8AC3E}">
        <p14:creationId xmlns:p14="http://schemas.microsoft.com/office/powerpoint/2010/main" val="22196081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Easy part is downloading the files, as it turns out a PowerShell  script is the best way to do it.</a:t>
            </a:r>
          </a:p>
        </p:txBody>
      </p:sp>
      <p:sp>
        <p:nvSpPr>
          <p:cNvPr id="4" name="Slide Number Placeholder 3"/>
          <p:cNvSpPr>
            <a:spLocks noGrp="1"/>
          </p:cNvSpPr>
          <p:nvPr>
            <p:ph type="sldNum" sz="quarter" idx="10"/>
          </p:nvPr>
        </p:nvSpPr>
        <p:spPr/>
        <p:txBody>
          <a:bodyPr/>
          <a:lstStyle/>
          <a:p>
            <a:fld id="{9FF0CFCD-5EB6-44F4-B37C-0831010E8EE8}" type="slidenum">
              <a:rPr lang="en-US" smtClean="0"/>
              <a:pPr/>
              <a:t>23</a:t>
            </a:fld>
            <a:endParaRPr lang="en-US" dirty="0"/>
          </a:p>
        </p:txBody>
      </p:sp>
    </p:spTree>
    <p:extLst>
      <p:ext uri="{BB962C8B-B14F-4D97-AF65-F5344CB8AC3E}">
        <p14:creationId xmlns:p14="http://schemas.microsoft.com/office/powerpoint/2010/main" val="23208753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Since we are putting the files into a database table, let’s use a SQL Server Agent Job to run the script that downloads the files. Well okay, we may want to use The Jenkins or some such so lets use a BAT file to make it portable.</a:t>
            </a:r>
          </a:p>
        </p:txBody>
      </p:sp>
      <p:sp>
        <p:nvSpPr>
          <p:cNvPr id="4" name="Slide Number Placeholder 3"/>
          <p:cNvSpPr>
            <a:spLocks noGrp="1"/>
          </p:cNvSpPr>
          <p:nvPr>
            <p:ph type="sldNum" sz="quarter" idx="10"/>
          </p:nvPr>
        </p:nvSpPr>
        <p:spPr/>
        <p:txBody>
          <a:bodyPr/>
          <a:lstStyle/>
          <a:p>
            <a:fld id="{9FF0CFCD-5EB6-44F4-B37C-0831010E8EE8}" type="slidenum">
              <a:rPr lang="en-US" smtClean="0"/>
              <a:pPr/>
              <a:t>24</a:t>
            </a:fld>
            <a:endParaRPr lang="en-US" dirty="0"/>
          </a:p>
        </p:txBody>
      </p:sp>
    </p:spTree>
    <p:extLst>
      <p:ext uri="{BB962C8B-B14F-4D97-AF65-F5344CB8AC3E}">
        <p14:creationId xmlns:p14="http://schemas.microsoft.com/office/powerpoint/2010/main" val="221788985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Okay, now we have these flat files, let’s put them in the database. So, fire up Visual Studio and create a data flow task to loop through all the T files.</a:t>
            </a:r>
          </a:p>
        </p:txBody>
      </p:sp>
      <p:sp>
        <p:nvSpPr>
          <p:cNvPr id="4" name="Slide Number Placeholder 3"/>
          <p:cNvSpPr>
            <a:spLocks noGrp="1"/>
          </p:cNvSpPr>
          <p:nvPr>
            <p:ph type="sldNum" sz="quarter" idx="10"/>
          </p:nvPr>
        </p:nvSpPr>
        <p:spPr/>
        <p:txBody>
          <a:bodyPr/>
          <a:lstStyle/>
          <a:p>
            <a:fld id="{9FF0CFCD-5EB6-44F4-B37C-0831010E8EE8}" type="slidenum">
              <a:rPr lang="en-US" smtClean="0"/>
              <a:pPr/>
              <a:t>25</a:t>
            </a:fld>
            <a:endParaRPr lang="en-US" dirty="0"/>
          </a:p>
        </p:txBody>
      </p:sp>
    </p:spTree>
    <p:extLst>
      <p:ext uri="{BB962C8B-B14F-4D97-AF65-F5344CB8AC3E}">
        <p14:creationId xmlns:p14="http://schemas.microsoft.com/office/powerpoint/2010/main" val="110852579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don’t even have to write any code to do that.  But wait, you shouldn’t kill the chickens in front of the cows. The people currently on the project just want to use R.</a:t>
            </a:r>
          </a:p>
        </p:txBody>
      </p:sp>
      <p:sp>
        <p:nvSpPr>
          <p:cNvPr id="4" name="Slide Number Placeholder 3"/>
          <p:cNvSpPr>
            <a:spLocks noGrp="1"/>
          </p:cNvSpPr>
          <p:nvPr>
            <p:ph type="sldNum" sz="quarter" idx="10"/>
          </p:nvPr>
        </p:nvSpPr>
        <p:spPr/>
        <p:txBody>
          <a:bodyPr/>
          <a:lstStyle/>
          <a:p>
            <a:fld id="{9FF0CFCD-5EB6-44F4-B37C-0831010E8EE8}" type="slidenum">
              <a:rPr lang="en-US" smtClean="0"/>
              <a:pPr/>
              <a:t>26</a:t>
            </a:fld>
            <a:endParaRPr lang="en-US" dirty="0"/>
          </a:p>
        </p:txBody>
      </p:sp>
    </p:spTree>
    <p:extLst>
      <p:ext uri="{BB962C8B-B14F-4D97-AF65-F5344CB8AC3E}">
        <p14:creationId xmlns:p14="http://schemas.microsoft.com/office/powerpoint/2010/main" val="2008683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R as an ETL tool, connect to a database, loop thru a file folder…</a:t>
            </a:r>
          </a:p>
        </p:txBody>
      </p:sp>
      <p:sp>
        <p:nvSpPr>
          <p:cNvPr id="4" name="Slide Number Placeholder 3"/>
          <p:cNvSpPr>
            <a:spLocks noGrp="1"/>
          </p:cNvSpPr>
          <p:nvPr>
            <p:ph type="sldNum" sz="quarter" idx="10"/>
          </p:nvPr>
        </p:nvSpPr>
        <p:spPr/>
        <p:txBody>
          <a:bodyPr/>
          <a:lstStyle/>
          <a:p>
            <a:fld id="{9FF0CFCD-5EB6-44F4-B37C-0831010E8EE8}" type="slidenum">
              <a:rPr lang="en-US" smtClean="0"/>
              <a:pPr/>
              <a:t>27</a:t>
            </a:fld>
            <a:endParaRPr lang="en-US" dirty="0"/>
          </a:p>
        </p:txBody>
      </p:sp>
    </p:spTree>
    <p:extLst>
      <p:ext uri="{BB962C8B-B14F-4D97-AF65-F5344CB8AC3E}">
        <p14:creationId xmlns:p14="http://schemas.microsoft.com/office/powerpoint/2010/main" val="427843038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far the best usage of the sqlSave function in R is to let R create a table for each set of data (a temporary transfer table) and then let the database transfer to the final table.</a:t>
            </a:r>
          </a:p>
        </p:txBody>
      </p:sp>
      <p:sp>
        <p:nvSpPr>
          <p:cNvPr id="4" name="Slide Number Placeholder 3"/>
          <p:cNvSpPr>
            <a:spLocks noGrp="1"/>
          </p:cNvSpPr>
          <p:nvPr>
            <p:ph type="sldNum" sz="quarter" idx="10"/>
          </p:nvPr>
        </p:nvSpPr>
        <p:spPr/>
        <p:txBody>
          <a:bodyPr/>
          <a:lstStyle/>
          <a:p>
            <a:fld id="{9FF0CFCD-5EB6-44F4-B37C-0831010E8EE8}" type="slidenum">
              <a:rPr lang="en-US" smtClean="0"/>
              <a:pPr/>
              <a:t>28</a:t>
            </a:fld>
            <a:endParaRPr lang="en-US" dirty="0"/>
          </a:p>
        </p:txBody>
      </p:sp>
    </p:spTree>
    <p:extLst>
      <p:ext uri="{BB962C8B-B14F-4D97-AF65-F5344CB8AC3E}">
        <p14:creationId xmlns:p14="http://schemas.microsoft.com/office/powerpoint/2010/main" val="338179962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Pulling the trade data out of the table grouping by TradeDate you can see the staircase effect of the Draft, edited and final versions.  Notice the 5/10 and 5/9 flow of data.  First the count goes up, then it goes down, or doesn't.  The ultimate goal of having the data in a table is to join it to the data we have in the ICE database.  We will want to join the latest data.  How will we do that?  One day, five days, twenty days?  Weekends? Holidays? </a:t>
            </a:r>
          </a:p>
        </p:txBody>
      </p:sp>
      <p:sp>
        <p:nvSpPr>
          <p:cNvPr id="4" name="Slide Number Placeholder 3"/>
          <p:cNvSpPr>
            <a:spLocks noGrp="1"/>
          </p:cNvSpPr>
          <p:nvPr>
            <p:ph type="sldNum" sz="quarter" idx="10"/>
          </p:nvPr>
        </p:nvSpPr>
        <p:spPr/>
        <p:txBody>
          <a:bodyPr/>
          <a:lstStyle/>
          <a:p>
            <a:fld id="{9FF0CFCD-5EB6-44F4-B37C-0831010E8EE8}" type="slidenum">
              <a:rPr lang="en-US" smtClean="0"/>
              <a:pPr/>
              <a:t>29</a:t>
            </a:fld>
            <a:endParaRPr lang="en-US" dirty="0"/>
          </a:p>
        </p:txBody>
      </p:sp>
    </p:spTree>
    <p:extLst>
      <p:ext uri="{BB962C8B-B14F-4D97-AF65-F5344CB8AC3E}">
        <p14:creationId xmlns:p14="http://schemas.microsoft.com/office/powerpoint/2010/main" val="316864875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our standard ‘Latest Version’ view the thought is that T20’s will always be the last row loaded for a particular trade.  If we don’t have T20’s then the T5’s will be the latest version received, etc.  However, performance was an issue.</a:t>
            </a:r>
          </a:p>
        </p:txBody>
      </p:sp>
      <p:sp>
        <p:nvSpPr>
          <p:cNvPr id="4" name="Slide Number Placeholder 3"/>
          <p:cNvSpPr>
            <a:spLocks noGrp="1"/>
          </p:cNvSpPr>
          <p:nvPr>
            <p:ph type="sldNum" sz="quarter" idx="10"/>
          </p:nvPr>
        </p:nvSpPr>
        <p:spPr/>
        <p:txBody>
          <a:bodyPr/>
          <a:lstStyle/>
          <a:p>
            <a:fld id="{9FF0CFCD-5EB6-44F4-B37C-0831010E8EE8}" type="slidenum">
              <a:rPr lang="en-US" smtClean="0"/>
              <a:pPr/>
              <a:t>30</a:t>
            </a:fld>
            <a:endParaRPr lang="en-US" dirty="0"/>
          </a:p>
        </p:txBody>
      </p:sp>
    </p:spTree>
    <p:extLst>
      <p:ext uri="{BB962C8B-B14F-4D97-AF65-F5344CB8AC3E}">
        <p14:creationId xmlns:p14="http://schemas.microsoft.com/office/powerpoint/2010/main" val="176183549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more performant and simpler version: Take T1’s until you get T5’, take T5’s until you get T20’s, always take T20’s.  Highly performant.</a:t>
            </a:r>
          </a:p>
        </p:txBody>
      </p:sp>
      <p:sp>
        <p:nvSpPr>
          <p:cNvPr id="4" name="Slide Number Placeholder 3"/>
          <p:cNvSpPr>
            <a:spLocks noGrp="1"/>
          </p:cNvSpPr>
          <p:nvPr>
            <p:ph type="sldNum" sz="quarter" idx="10"/>
          </p:nvPr>
        </p:nvSpPr>
        <p:spPr/>
        <p:txBody>
          <a:bodyPr/>
          <a:lstStyle/>
          <a:p>
            <a:fld id="{9FF0CFCD-5EB6-44F4-B37C-0831010E8EE8}" type="slidenum">
              <a:rPr lang="en-US" smtClean="0"/>
              <a:pPr/>
              <a:t>31</a:t>
            </a:fld>
            <a:endParaRPr lang="en-US" dirty="0"/>
          </a:p>
        </p:txBody>
      </p:sp>
    </p:spTree>
    <p:extLst>
      <p:ext uri="{BB962C8B-B14F-4D97-AF65-F5344CB8AC3E}">
        <p14:creationId xmlns:p14="http://schemas.microsoft.com/office/powerpoint/2010/main" val="5760910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author of the article has his own firm and again we see the visual mode of interacting with the data.</a:t>
            </a:r>
          </a:p>
        </p:txBody>
      </p:sp>
      <p:sp>
        <p:nvSpPr>
          <p:cNvPr id="4" name="Slide Number Placeholder 3"/>
          <p:cNvSpPr>
            <a:spLocks noGrp="1"/>
          </p:cNvSpPr>
          <p:nvPr>
            <p:ph type="sldNum" sz="quarter" idx="10"/>
          </p:nvPr>
        </p:nvSpPr>
        <p:spPr/>
        <p:txBody>
          <a:bodyPr/>
          <a:lstStyle/>
          <a:p>
            <a:fld id="{9FF0CFCD-5EB6-44F4-B37C-0831010E8EE8}" type="slidenum">
              <a:rPr lang="en-US" smtClean="0"/>
              <a:pPr/>
              <a:t>5</a:t>
            </a:fld>
            <a:endParaRPr lang="en-US" dirty="0"/>
          </a:p>
        </p:txBody>
      </p:sp>
    </p:spTree>
    <p:extLst>
      <p:ext uri="{BB962C8B-B14F-4D97-AF65-F5344CB8AC3E}">
        <p14:creationId xmlns:p14="http://schemas.microsoft.com/office/powerpoint/2010/main" val="366816125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how it looks when we ask the table to just give us the latest version.  Note: as we move from Draft to edit to final versions we add rows, change rows and delete rows.  When we join to the ICE data to produce the MsrbIce table will we need to add a checksum column?</a:t>
            </a:r>
          </a:p>
          <a:p>
            <a:r>
              <a:rPr lang="en-US" dirty="0"/>
              <a:t>As time goes by how many people see the MsrbTape column moving up?  How many people see the TradeDate moving down?</a:t>
            </a:r>
          </a:p>
        </p:txBody>
      </p:sp>
      <p:sp>
        <p:nvSpPr>
          <p:cNvPr id="4" name="Slide Number Placeholder 3"/>
          <p:cNvSpPr>
            <a:spLocks noGrp="1"/>
          </p:cNvSpPr>
          <p:nvPr>
            <p:ph type="sldNum" sz="quarter" idx="10"/>
          </p:nvPr>
        </p:nvSpPr>
        <p:spPr/>
        <p:txBody>
          <a:bodyPr/>
          <a:lstStyle/>
          <a:p>
            <a:fld id="{9FF0CFCD-5EB6-44F4-B37C-0831010E8EE8}" type="slidenum">
              <a:rPr lang="en-US" smtClean="0"/>
              <a:pPr/>
              <a:t>32</a:t>
            </a:fld>
            <a:endParaRPr lang="en-US" dirty="0"/>
          </a:p>
        </p:txBody>
      </p:sp>
    </p:spTree>
    <p:extLst>
      <p:ext uri="{BB962C8B-B14F-4D97-AF65-F5344CB8AC3E}">
        <p14:creationId xmlns:p14="http://schemas.microsoft.com/office/powerpoint/2010/main" val="363607398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 checksum column was added The column below the blue highlighted item are the columns that were originally sent to the CSV files.  The columns above are for ETL and maintenance purposes.  This table will be updated daily.</a:t>
            </a:r>
          </a:p>
        </p:txBody>
      </p:sp>
      <p:sp>
        <p:nvSpPr>
          <p:cNvPr id="4" name="Slide Number Placeholder 3"/>
          <p:cNvSpPr>
            <a:spLocks noGrp="1"/>
          </p:cNvSpPr>
          <p:nvPr>
            <p:ph type="sldNum" sz="quarter" idx="10"/>
          </p:nvPr>
        </p:nvSpPr>
        <p:spPr/>
        <p:txBody>
          <a:bodyPr/>
          <a:lstStyle/>
          <a:p>
            <a:fld id="{9FF0CFCD-5EB6-44F4-B37C-0831010E8EE8}" type="slidenum">
              <a:rPr lang="en-US" smtClean="0"/>
              <a:pPr/>
              <a:t>33</a:t>
            </a:fld>
            <a:endParaRPr lang="en-US" dirty="0"/>
          </a:p>
        </p:txBody>
      </p:sp>
    </p:spTree>
    <p:extLst>
      <p:ext uri="{BB962C8B-B14F-4D97-AF65-F5344CB8AC3E}">
        <p14:creationId xmlns:p14="http://schemas.microsoft.com/office/powerpoint/2010/main" val="380264742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Remember, we begin with the draft versions T1’s , then the edited versions T5’s usually pick up some trades (manual corrections that did not make it into the automated system?) , and the final versions usually have less (voids?). We need to insert the new trades daily, change the edited trades when they arrive and also delete trades that did not clear.</a:t>
            </a:r>
          </a:p>
        </p:txBody>
      </p:sp>
      <p:sp>
        <p:nvSpPr>
          <p:cNvPr id="4" name="Slide Number Placeholder 3"/>
          <p:cNvSpPr>
            <a:spLocks noGrp="1"/>
          </p:cNvSpPr>
          <p:nvPr>
            <p:ph type="sldNum" sz="quarter" idx="10"/>
          </p:nvPr>
        </p:nvSpPr>
        <p:spPr/>
        <p:txBody>
          <a:bodyPr/>
          <a:lstStyle/>
          <a:p>
            <a:fld id="{9FF0CFCD-5EB6-44F4-B37C-0831010E8EE8}" type="slidenum">
              <a:rPr lang="en-US" smtClean="0"/>
              <a:pPr/>
              <a:t>34</a:t>
            </a:fld>
            <a:endParaRPr lang="en-US" dirty="0"/>
          </a:p>
        </p:txBody>
      </p:sp>
    </p:spTree>
    <p:extLst>
      <p:ext uri="{BB962C8B-B14F-4D97-AF65-F5344CB8AC3E}">
        <p14:creationId xmlns:p14="http://schemas.microsoft.com/office/powerpoint/2010/main" val="422017782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the third and fourth clauses of the MERGE statement complete the process.  </a:t>
            </a:r>
          </a:p>
          <a:p>
            <a:r>
              <a:rPr lang="en-US" dirty="0"/>
              <a:t>The four clause of the MERGE:</a:t>
            </a:r>
          </a:p>
          <a:p>
            <a:pPr marL="228600" indent="-228600">
              <a:buAutoNum type="arabicPeriod"/>
            </a:pPr>
            <a:r>
              <a:rPr lang="en-US" dirty="0"/>
              <a:t>source</a:t>
            </a:r>
          </a:p>
          <a:p>
            <a:pPr marL="228600" indent="-228600">
              <a:buAutoNum type="arabicPeriod"/>
            </a:pPr>
            <a:r>
              <a:rPr lang="en-US" dirty="0"/>
              <a:t>NOT MATCHED target – insert</a:t>
            </a:r>
          </a:p>
          <a:p>
            <a:pPr marL="228600" indent="-228600">
              <a:buAutoNum type="arabicPeriod"/>
            </a:pPr>
            <a:r>
              <a:rPr lang="en-US" dirty="0"/>
              <a:t>MATCHED – update</a:t>
            </a:r>
          </a:p>
          <a:p>
            <a:pPr marL="228600" indent="-228600">
              <a:buAutoNum type="arabicPeriod"/>
            </a:pPr>
            <a:r>
              <a:rPr lang="en-US" dirty="0"/>
              <a:t>NOT MATCHED source - delete</a:t>
            </a:r>
          </a:p>
        </p:txBody>
      </p:sp>
      <p:sp>
        <p:nvSpPr>
          <p:cNvPr id="4" name="Slide Number Placeholder 3"/>
          <p:cNvSpPr>
            <a:spLocks noGrp="1"/>
          </p:cNvSpPr>
          <p:nvPr>
            <p:ph type="sldNum" sz="quarter" idx="10"/>
          </p:nvPr>
        </p:nvSpPr>
        <p:spPr/>
        <p:txBody>
          <a:bodyPr/>
          <a:lstStyle/>
          <a:p>
            <a:fld id="{9FF0CFCD-5EB6-44F4-B37C-0831010E8EE8}" type="slidenum">
              <a:rPr lang="en-US" smtClean="0"/>
              <a:pPr/>
              <a:t>35</a:t>
            </a:fld>
            <a:endParaRPr lang="en-US" dirty="0"/>
          </a:p>
        </p:txBody>
      </p:sp>
    </p:spTree>
    <p:extLst>
      <p:ext uri="{BB962C8B-B14F-4D97-AF65-F5344CB8AC3E}">
        <p14:creationId xmlns:p14="http://schemas.microsoft.com/office/powerpoint/2010/main" val="403784987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F0CFCD-5EB6-44F4-B37C-0831010E8EE8}" type="slidenum">
              <a:rPr lang="en-US" smtClean="0"/>
              <a:pPr/>
              <a:t>36</a:t>
            </a:fld>
            <a:endParaRPr lang="en-US" dirty="0"/>
          </a:p>
        </p:txBody>
      </p:sp>
    </p:spTree>
    <p:extLst>
      <p:ext uri="{BB962C8B-B14F-4D97-AF65-F5344CB8AC3E}">
        <p14:creationId xmlns:p14="http://schemas.microsoft.com/office/powerpoint/2010/main" val="1309190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Analytical foundation in both the academic sphere as well as the competitive sphere. </a:t>
            </a:r>
          </a:p>
        </p:txBody>
      </p:sp>
      <p:sp>
        <p:nvSpPr>
          <p:cNvPr id="4" name="Slide Number Placeholder 3"/>
          <p:cNvSpPr>
            <a:spLocks noGrp="1"/>
          </p:cNvSpPr>
          <p:nvPr>
            <p:ph type="sldNum" sz="quarter" idx="10"/>
          </p:nvPr>
        </p:nvSpPr>
        <p:spPr/>
        <p:txBody>
          <a:bodyPr/>
          <a:lstStyle/>
          <a:p>
            <a:fld id="{9FF0CFCD-5EB6-44F4-B37C-0831010E8EE8}" type="slidenum">
              <a:rPr lang="en-US" smtClean="0"/>
              <a:pPr/>
              <a:t>6</a:t>
            </a:fld>
            <a:endParaRPr lang="en-US" dirty="0"/>
          </a:p>
        </p:txBody>
      </p:sp>
    </p:spTree>
    <p:extLst>
      <p:ext uri="{BB962C8B-B14F-4D97-AF65-F5344CB8AC3E}">
        <p14:creationId xmlns:p14="http://schemas.microsoft.com/office/powerpoint/2010/main" val="40585458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outside resource brought in apply rigor to our development process. (Is there a little girl on the other side of this picture facing the bull?)</a:t>
            </a:r>
          </a:p>
        </p:txBody>
      </p:sp>
      <p:sp>
        <p:nvSpPr>
          <p:cNvPr id="4" name="Slide Number Placeholder 3"/>
          <p:cNvSpPr>
            <a:spLocks noGrp="1"/>
          </p:cNvSpPr>
          <p:nvPr>
            <p:ph type="sldNum" sz="quarter" idx="10"/>
          </p:nvPr>
        </p:nvSpPr>
        <p:spPr/>
        <p:txBody>
          <a:bodyPr/>
          <a:lstStyle/>
          <a:p>
            <a:fld id="{9FF0CFCD-5EB6-44F4-B37C-0831010E8EE8}" type="slidenum">
              <a:rPr lang="en-US" smtClean="0"/>
              <a:pPr/>
              <a:t>7</a:t>
            </a:fld>
            <a:endParaRPr lang="en-US" dirty="0"/>
          </a:p>
        </p:txBody>
      </p:sp>
    </p:spTree>
    <p:extLst>
      <p:ext uri="{BB962C8B-B14F-4D97-AF65-F5344CB8AC3E}">
        <p14:creationId xmlns:p14="http://schemas.microsoft.com/office/powerpoint/2010/main" val="6632531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Bronze age of databases, the original normalized database schema.</a:t>
            </a:r>
          </a:p>
        </p:txBody>
      </p:sp>
      <p:sp>
        <p:nvSpPr>
          <p:cNvPr id="4" name="Slide Number Placeholder 3"/>
          <p:cNvSpPr>
            <a:spLocks noGrp="1"/>
          </p:cNvSpPr>
          <p:nvPr>
            <p:ph type="sldNum" sz="quarter" idx="10"/>
          </p:nvPr>
        </p:nvSpPr>
        <p:spPr/>
        <p:txBody>
          <a:bodyPr/>
          <a:lstStyle/>
          <a:p>
            <a:fld id="{9FF0CFCD-5EB6-44F4-B37C-0831010E8EE8}" type="slidenum">
              <a:rPr lang="en-US" smtClean="0"/>
              <a:pPr/>
              <a:t>8</a:t>
            </a:fld>
            <a:endParaRPr lang="en-US" dirty="0"/>
          </a:p>
        </p:txBody>
      </p:sp>
    </p:spTree>
    <p:extLst>
      <p:ext uri="{BB962C8B-B14F-4D97-AF65-F5344CB8AC3E}">
        <p14:creationId xmlns:p14="http://schemas.microsoft.com/office/powerpoint/2010/main" val="26213398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Iron age of databases, the infamous “Star Schema”</a:t>
            </a:r>
          </a:p>
        </p:txBody>
      </p:sp>
      <p:sp>
        <p:nvSpPr>
          <p:cNvPr id="4" name="Slide Number Placeholder 3"/>
          <p:cNvSpPr>
            <a:spLocks noGrp="1"/>
          </p:cNvSpPr>
          <p:nvPr>
            <p:ph type="sldNum" sz="quarter" idx="10"/>
          </p:nvPr>
        </p:nvSpPr>
        <p:spPr/>
        <p:txBody>
          <a:bodyPr/>
          <a:lstStyle/>
          <a:p>
            <a:fld id="{9FF0CFCD-5EB6-44F4-B37C-0831010E8EE8}" type="slidenum">
              <a:rPr lang="en-US" smtClean="0"/>
              <a:pPr/>
              <a:t>9</a:t>
            </a:fld>
            <a:endParaRPr lang="en-US" dirty="0"/>
          </a:p>
        </p:txBody>
      </p:sp>
    </p:spTree>
    <p:extLst>
      <p:ext uri="{BB962C8B-B14F-4D97-AF65-F5344CB8AC3E}">
        <p14:creationId xmlns:p14="http://schemas.microsoft.com/office/powerpoint/2010/main" val="35426958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2.0 is the Industrial Revolution as applied to Databases.</a:t>
            </a:r>
          </a:p>
        </p:txBody>
      </p:sp>
      <p:sp>
        <p:nvSpPr>
          <p:cNvPr id="4" name="Slide Number Placeholder 3"/>
          <p:cNvSpPr>
            <a:spLocks noGrp="1"/>
          </p:cNvSpPr>
          <p:nvPr>
            <p:ph type="sldNum" sz="quarter" idx="10"/>
          </p:nvPr>
        </p:nvSpPr>
        <p:spPr/>
        <p:txBody>
          <a:bodyPr/>
          <a:lstStyle/>
          <a:p>
            <a:fld id="{9FF0CFCD-5EB6-44F4-B37C-0831010E8EE8}" type="slidenum">
              <a:rPr lang="en-US" smtClean="0"/>
              <a:pPr/>
              <a:t>10</a:t>
            </a:fld>
            <a:endParaRPr lang="en-US" dirty="0"/>
          </a:p>
        </p:txBody>
      </p:sp>
    </p:spTree>
    <p:extLst>
      <p:ext uri="{BB962C8B-B14F-4D97-AF65-F5344CB8AC3E}">
        <p14:creationId xmlns:p14="http://schemas.microsoft.com/office/powerpoint/2010/main" val="7087618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simplified representation of the data flow supporting the MMR application you saw in the web browser. Notice the red item right in the ‘heart’ of this diagram.  In fact the Kalotay API center that the entire application revolves around.  The ‘Data Structures’ utilized are a variety of file based items. Xls, csv and rds. RDS – I don’t remember seeing the exact have not seen the exact acronym, but an RDS can store a single data item. These are all the green items in the diagram, although the Final Output shown in the bottom left is using white for contrast. The Final Output data is read by the Web App.  Other than those, the white rectangles (mostly) represent R scripts where R does most of its work.  Starting at the top left let’s look at an R script in detail.</a:t>
            </a:r>
          </a:p>
        </p:txBody>
      </p:sp>
      <p:sp>
        <p:nvSpPr>
          <p:cNvPr id="4" name="Slide Number Placeholder 3"/>
          <p:cNvSpPr>
            <a:spLocks noGrp="1"/>
          </p:cNvSpPr>
          <p:nvPr>
            <p:ph type="sldNum" sz="quarter" idx="10"/>
          </p:nvPr>
        </p:nvSpPr>
        <p:spPr/>
        <p:txBody>
          <a:bodyPr/>
          <a:lstStyle/>
          <a:p>
            <a:fld id="{9FF0CFCD-5EB6-44F4-B37C-0831010E8EE8}" type="slidenum">
              <a:rPr lang="en-US" smtClean="0"/>
              <a:pPr/>
              <a:t>11</a:t>
            </a:fld>
            <a:endParaRPr lang="en-US" dirty="0"/>
          </a:p>
        </p:txBody>
      </p:sp>
    </p:spTree>
    <p:extLst>
      <p:ext uri="{BB962C8B-B14F-4D97-AF65-F5344CB8AC3E}">
        <p14:creationId xmlns:p14="http://schemas.microsoft.com/office/powerpoint/2010/main" val="126399748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www.youtube.com/channel/UCXb8Iojcna6AmDJGIEeSndA" TargetMode="External"/><Relationship Id="rId7" Type="http://schemas.openxmlformats.org/officeDocument/2006/relationships/image" Target="../media/image3.jpg"/><Relationship Id="rId2" Type="http://schemas.openxmlformats.org/officeDocument/2006/relationships/hyperlink" Target="https://www.krollbondratings.com/" TargetMode="External"/><Relationship Id="rId1" Type="http://schemas.openxmlformats.org/officeDocument/2006/relationships/slideMaster" Target="../slideMasters/slideMaster1.xml"/><Relationship Id="rId6" Type="http://schemas.openxmlformats.org/officeDocument/2006/relationships/hyperlink" Target="https://itunes.apple.com/us/app/kbra-kroll-bond-rating-agency/id936736686?mt=8" TargetMode="External"/><Relationship Id="rId5" Type="http://schemas.openxmlformats.org/officeDocument/2006/relationships/hyperlink" Target="https://www.linkedin.com/company-beta/1195377/" TargetMode="External"/><Relationship Id="rId4" Type="http://schemas.openxmlformats.org/officeDocument/2006/relationships/hyperlink" Target="https://twitter.com/krollbondrating?lang=en" TargetMode="Externa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userDrawn="1">
  <p:cSld name="Title Slide">
    <p:spTree>
      <p:nvGrpSpPr>
        <p:cNvPr id="1" name=""/>
        <p:cNvGrpSpPr/>
        <p:nvPr/>
      </p:nvGrpSpPr>
      <p:grpSpPr>
        <a:xfrm>
          <a:off x="0" y="0"/>
          <a:ext cx="0" cy="0"/>
          <a:chOff x="0" y="0"/>
          <a:chExt cx="0" cy="0"/>
        </a:xfrm>
      </p:grpSpPr>
      <p:pic>
        <p:nvPicPr>
          <p:cNvPr id="5" name="Picture 4" descr="Kroll_Page_1_Top_110613.pdf"/>
          <p:cNvPicPr>
            <a:picLocks noChangeAspect="1"/>
          </p:cNvPicPr>
          <p:nvPr userDrawn="1"/>
        </p:nvPicPr>
        <p:blipFill>
          <a:blip r:embed="rId2"/>
          <a:stretch>
            <a:fillRect/>
          </a:stretch>
        </p:blipFill>
        <p:spPr>
          <a:xfrm>
            <a:off x="0" y="0"/>
            <a:ext cx="9144000" cy="808182"/>
          </a:xfrm>
          <a:prstGeom prst="rect">
            <a:avLst/>
          </a:prstGeom>
        </p:spPr>
      </p:pic>
      <p:cxnSp>
        <p:nvCxnSpPr>
          <p:cNvPr id="6" name="Straight Connector 5"/>
          <p:cNvCxnSpPr/>
          <p:nvPr userDrawn="1"/>
        </p:nvCxnSpPr>
        <p:spPr>
          <a:xfrm>
            <a:off x="0" y="808182"/>
            <a:ext cx="9144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969322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ext Placeholder 2"/>
          <p:cNvSpPr>
            <a:spLocks noGrp="1"/>
          </p:cNvSpPr>
          <p:nvPr>
            <p:ph idx="1"/>
          </p:nvPr>
        </p:nvSpPr>
        <p:spPr>
          <a:xfrm>
            <a:off x="220434" y="988503"/>
            <a:ext cx="8703126" cy="5145596"/>
          </a:xfrm>
          <a:prstGeom prst="rect">
            <a:avLst/>
          </a:prstGeom>
        </p:spPr>
        <p:txBody>
          <a:bodyPr vert="horz" lIns="91440" tIns="45720" rIns="91440" bIns="45720" rtlCol="0">
            <a:normAutofit/>
          </a:bodyPr>
          <a:lstStyle>
            <a:lvl1pPr marL="0" indent="0">
              <a:buNone/>
              <a:defRPr/>
            </a:lvl1pPr>
            <a:lvl4pPr marL="1600200" indent="-228600">
              <a:buFont typeface="Arial" panose="020B0604020202020204" pitchFamily="34" charset="0"/>
              <a:buChar char="•"/>
              <a:defRPr/>
            </a:lvl4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4" name="Title Placeholder 1"/>
          <p:cNvSpPr>
            <a:spLocks noGrp="1"/>
          </p:cNvSpPr>
          <p:nvPr>
            <p:ph type="title"/>
          </p:nvPr>
        </p:nvSpPr>
        <p:spPr>
          <a:xfrm>
            <a:off x="215411" y="0"/>
            <a:ext cx="8928589" cy="737937"/>
          </a:xfrm>
          <a:prstGeom prst="rect">
            <a:avLst/>
          </a:prstGeom>
        </p:spPr>
        <p:txBody>
          <a:bodyPr vert="horz" lIns="91440" tIns="45720" rIns="91440" bIns="45720" rtlCol="0" anchor="ctr">
            <a:noAutofit/>
          </a:bodyPr>
          <a:lstStyle/>
          <a:p>
            <a:r>
              <a:rPr lang="en-US" dirty="0"/>
              <a:t>CLICK TO EDIT MASTER TEXT STYLE</a:t>
            </a:r>
          </a:p>
        </p:txBody>
      </p:sp>
    </p:spTree>
    <p:extLst>
      <p:ext uri="{BB962C8B-B14F-4D97-AF65-F5344CB8AC3E}">
        <p14:creationId xmlns:p14="http://schemas.microsoft.com/office/powerpoint/2010/main" val="37531511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3" name="Title Placeholder 1"/>
          <p:cNvSpPr>
            <a:spLocks noGrp="1"/>
          </p:cNvSpPr>
          <p:nvPr>
            <p:ph type="title"/>
          </p:nvPr>
        </p:nvSpPr>
        <p:spPr>
          <a:xfrm>
            <a:off x="215411" y="0"/>
            <a:ext cx="8928589" cy="737937"/>
          </a:xfrm>
          <a:prstGeom prst="rect">
            <a:avLst/>
          </a:prstGeom>
        </p:spPr>
        <p:txBody>
          <a:bodyPr vert="horz" lIns="91440" tIns="45720" rIns="91440" bIns="45720" rtlCol="0" anchor="ctr">
            <a:noAutofit/>
          </a:bodyPr>
          <a:lstStyle/>
          <a:p>
            <a:r>
              <a:rPr lang="en-US" dirty="0"/>
              <a:t>CLICK TO EDIT MASTER TEXT STYLE</a:t>
            </a:r>
          </a:p>
        </p:txBody>
      </p:sp>
    </p:spTree>
    <p:extLst>
      <p:ext uri="{BB962C8B-B14F-4D97-AF65-F5344CB8AC3E}">
        <p14:creationId xmlns:p14="http://schemas.microsoft.com/office/powerpoint/2010/main" val="26939665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215411" y="0"/>
            <a:ext cx="8928589" cy="737937"/>
          </a:xfrm>
          <a:prstGeom prst="rect">
            <a:avLst/>
          </a:prstGeom>
        </p:spPr>
        <p:txBody>
          <a:bodyPr vert="horz" lIns="91440" tIns="45720" rIns="91440" bIns="45720" rtlCol="0" anchor="ctr">
            <a:noAutofit/>
          </a:bodyPr>
          <a:lstStyle/>
          <a:p>
            <a:r>
              <a:rPr lang="en-US" dirty="0"/>
              <a:t>CLICK TO EDIT MASTER TEXT STYLE</a:t>
            </a:r>
          </a:p>
        </p:txBody>
      </p:sp>
    </p:spTree>
    <p:extLst>
      <p:ext uri="{BB962C8B-B14F-4D97-AF65-F5344CB8AC3E}">
        <p14:creationId xmlns:p14="http://schemas.microsoft.com/office/powerpoint/2010/main" val="747715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1_Custom Layout">
    <p:spTree>
      <p:nvGrpSpPr>
        <p:cNvPr id="1" name=""/>
        <p:cNvGrpSpPr/>
        <p:nvPr/>
      </p:nvGrpSpPr>
      <p:grpSpPr>
        <a:xfrm>
          <a:off x="0" y="0"/>
          <a:ext cx="0" cy="0"/>
          <a:chOff x="0" y="0"/>
          <a:chExt cx="0" cy="0"/>
        </a:xfrm>
      </p:grpSpPr>
      <p:sp>
        <p:nvSpPr>
          <p:cNvPr id="3" name="Oval 2">
            <a:hlinkClick r:id="rId2"/>
          </p:cNvPr>
          <p:cNvSpPr/>
          <p:nvPr userDrawn="1"/>
        </p:nvSpPr>
        <p:spPr>
          <a:xfrm>
            <a:off x="2908663" y="2316481"/>
            <a:ext cx="627017" cy="56605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Oval 4">
            <a:hlinkClick r:id="rId3"/>
          </p:cNvPr>
          <p:cNvSpPr/>
          <p:nvPr userDrawn="1"/>
        </p:nvSpPr>
        <p:spPr>
          <a:xfrm>
            <a:off x="2908659" y="5066211"/>
            <a:ext cx="627017" cy="56605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hlinkClick r:id="rId4"/>
          </p:cNvPr>
          <p:cNvSpPr/>
          <p:nvPr userDrawn="1"/>
        </p:nvSpPr>
        <p:spPr>
          <a:xfrm>
            <a:off x="2908662" y="3013166"/>
            <a:ext cx="627017" cy="56605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hlinkClick r:id="rId5"/>
          </p:cNvPr>
          <p:cNvSpPr/>
          <p:nvPr userDrawn="1"/>
        </p:nvSpPr>
        <p:spPr>
          <a:xfrm>
            <a:off x="2908661" y="3709851"/>
            <a:ext cx="627017" cy="56605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hlinkClick r:id="rId6"/>
          </p:cNvPr>
          <p:cNvSpPr/>
          <p:nvPr userDrawn="1"/>
        </p:nvSpPr>
        <p:spPr>
          <a:xfrm>
            <a:off x="2908660" y="4369526"/>
            <a:ext cx="627017" cy="56605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7">
            <a:extLst>
              <a:ext uri="{28A0092B-C50C-407E-A947-70E740481C1C}">
                <a14:useLocalDpi xmlns:a14="http://schemas.microsoft.com/office/drawing/2010/main" val="0"/>
              </a:ext>
            </a:extLst>
          </a:blip>
          <a:srcRect t="2912"/>
          <a:stretch/>
        </p:blipFill>
        <p:spPr>
          <a:xfrm>
            <a:off x="0" y="-1"/>
            <a:ext cx="9144000" cy="6857999"/>
          </a:xfrm>
          <a:prstGeom prst="rect">
            <a:avLst/>
          </a:prstGeom>
        </p:spPr>
      </p:pic>
      <p:sp>
        <p:nvSpPr>
          <p:cNvPr id="9" name="Title Placeholder 1"/>
          <p:cNvSpPr>
            <a:spLocks noGrp="1"/>
          </p:cNvSpPr>
          <p:nvPr>
            <p:ph type="title"/>
          </p:nvPr>
        </p:nvSpPr>
        <p:spPr>
          <a:xfrm>
            <a:off x="215411" y="0"/>
            <a:ext cx="8928589" cy="737937"/>
          </a:xfrm>
          <a:prstGeom prst="rect">
            <a:avLst/>
          </a:prstGeom>
        </p:spPr>
        <p:txBody>
          <a:bodyPr vert="horz" lIns="91440" tIns="45720" rIns="91440" bIns="45720" rtlCol="0" anchor="ctr">
            <a:noAutofit/>
          </a:bodyPr>
          <a:lstStyle/>
          <a:p>
            <a:r>
              <a:rPr lang="en-US" dirty="0"/>
              <a:t>CLICK TO EDIT MASTER TEXT STYLE</a:t>
            </a:r>
          </a:p>
        </p:txBody>
      </p:sp>
      <p:sp>
        <p:nvSpPr>
          <p:cNvPr id="10" name="Text Placeholder 2"/>
          <p:cNvSpPr>
            <a:spLocks noGrp="1"/>
          </p:cNvSpPr>
          <p:nvPr>
            <p:ph type="body" idx="1"/>
          </p:nvPr>
        </p:nvSpPr>
        <p:spPr>
          <a:xfrm>
            <a:off x="220434" y="1011421"/>
            <a:ext cx="8703126" cy="5145596"/>
          </a:xfrm>
          <a:prstGeom prst="rect">
            <a:avLst/>
          </a:prstGeom>
          <a:ln>
            <a:noFill/>
          </a:ln>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4" name="Slide Number Placeholder 5"/>
          <p:cNvSpPr txBox="1">
            <a:spLocks/>
          </p:cNvSpPr>
          <p:nvPr userDrawn="1"/>
        </p:nvSpPr>
        <p:spPr>
          <a:xfrm>
            <a:off x="7091361" y="6430502"/>
            <a:ext cx="1832199" cy="427497"/>
          </a:xfrm>
          <a:prstGeom prst="rect">
            <a:avLst/>
          </a:prstGeom>
        </p:spPr>
        <p:txBody>
          <a:bodyPr vert="horz" lIns="91440" tIns="45720" rIns="91440" bIns="45720" rtlCol="0" anchor="ctr"/>
          <a:lstStyle>
            <a:lvl1pPr algn="r">
              <a:defRPr sz="1100">
                <a:solidFill>
                  <a:schemeClr val="tx1"/>
                </a:solidFill>
                <a:latin typeface="Arial" panose="020B0604020202020204" pitchFamily="34" charset="0"/>
                <a:cs typeface="Arial" panose="020B0604020202020204" pitchFamily="34" charset="0"/>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fld id="{0354052F-69B8-4D78-811B-8C3AAF417751}" type="slidenum">
              <a:rPr kumimoji="0" lang="en-US" sz="1000" b="0" i="0" u="none" strike="noStrike" kern="1200" cap="none" spc="0" normalizeH="0" baseline="0" noProof="0" smtClean="0">
                <a:ln>
                  <a:noFill/>
                </a:ln>
                <a:solidFill>
                  <a:schemeClr val="bg1"/>
                </a:solidFill>
                <a:effectLst/>
                <a:uLnTx/>
                <a:uFillTx/>
                <a:latin typeface="Century Gothic" panose="020B0502020202020204" pitchFamily="34" charset="0"/>
                <a:ea typeface="Verdana" pitchFamily="34" charset="0"/>
                <a:cs typeface="Verdana"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a:t>
            </a:fld>
            <a:r>
              <a:rPr kumimoji="0" lang="en-US" sz="1000" b="0" i="0" u="none" strike="noStrike" kern="1200" cap="none" spc="0" normalizeH="0" baseline="0" noProof="0" dirty="0">
                <a:ln>
                  <a:noFill/>
                </a:ln>
                <a:solidFill>
                  <a:schemeClr val="tx1"/>
                </a:solidFill>
                <a:effectLst/>
                <a:uLnTx/>
                <a:uFillTx/>
                <a:latin typeface="Century Gothic" panose="020B0502020202020204" pitchFamily="34" charset="0"/>
                <a:ea typeface="Verdana" pitchFamily="34" charset="0"/>
                <a:cs typeface="Verdana" pitchFamily="34" charset="0"/>
              </a:rPr>
              <a:t> | </a:t>
            </a:r>
            <a:r>
              <a:rPr kumimoji="0" lang="en-US" sz="1000" b="0" i="0" u="none" strike="noStrike" kern="1200" cap="none" spc="0" normalizeH="0" baseline="0" noProof="0" dirty="0">
                <a:ln>
                  <a:noFill/>
                </a:ln>
                <a:solidFill>
                  <a:schemeClr val="bg1"/>
                </a:solidFill>
                <a:effectLst/>
                <a:uLnTx/>
                <a:uFillTx/>
                <a:latin typeface="Century Gothic" panose="020B0502020202020204" pitchFamily="34" charset="0"/>
                <a:ea typeface="Verdana" pitchFamily="34" charset="0"/>
                <a:cs typeface="Verdana" pitchFamily="34" charset="0"/>
              </a:rPr>
              <a:t>www.kbra.com</a:t>
            </a:r>
          </a:p>
        </p:txBody>
      </p:sp>
    </p:spTree>
    <p:extLst>
      <p:ext uri="{BB962C8B-B14F-4D97-AF65-F5344CB8AC3E}">
        <p14:creationId xmlns:p14="http://schemas.microsoft.com/office/powerpoint/2010/main" val="4109558718"/>
      </p:ext>
    </p:extLst>
  </p:cSld>
  <p:clrMap bg1="lt1" tx1="dk1" bg2="lt2" tx2="dk2" accent1="accent1" accent2="accent2" accent3="accent3" accent4="accent4" accent5="accent5" accent6="accent6" hlink="hlink" folHlink="folHlink"/>
  <p:sldLayoutIdLst>
    <p:sldLayoutId id="2147483672" r:id="rId1"/>
    <p:sldLayoutId id="2147483659" r:id="rId2"/>
    <p:sldLayoutId id="2147483677" r:id="rId3"/>
    <p:sldLayoutId id="2147483676" r:id="rId4"/>
    <p:sldLayoutId id="2147483675" r:id="rId5"/>
  </p:sldLayoutIdLst>
  <p:txStyles>
    <p:titleStyle>
      <a:lvl1pPr algn="l" defTabSz="914400" rtl="0" eaLnBrk="1" latinLnBrk="0" hangingPunct="1">
        <a:lnSpc>
          <a:spcPct val="90000"/>
        </a:lnSpc>
        <a:spcBef>
          <a:spcPct val="0"/>
        </a:spcBef>
        <a:buNone/>
        <a:defRPr sz="3000" b="1" kern="1200">
          <a:solidFill>
            <a:schemeClr val="bg1"/>
          </a:solidFill>
          <a:latin typeface="Century Gothic" panose="020B050202020202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ct val="90000"/>
        </a:lnSpc>
        <a:spcBef>
          <a:spcPts val="1000"/>
        </a:spcBef>
        <a:buClr>
          <a:srgbClr val="F0AB00"/>
        </a:buClr>
        <a:buFont typeface="Wingdings" panose="05000000000000000000" pitchFamily="2" charset="2"/>
        <a:buNone/>
        <a:defRPr sz="2400" kern="1200">
          <a:solidFill>
            <a:schemeClr val="tx1"/>
          </a:solidFill>
          <a:latin typeface="+mn-lt"/>
          <a:ea typeface="Verdana" panose="020B0604030504040204" pitchFamily="34" charset="0"/>
          <a:cs typeface="Verdana" panose="020B0604030504040204" pitchFamily="34" charset="0"/>
        </a:defRPr>
      </a:lvl1pPr>
      <a:lvl2pPr marL="685800" indent="-228600" algn="l" defTabSz="914400" rtl="0" eaLnBrk="1" latinLnBrk="0" hangingPunct="1">
        <a:lnSpc>
          <a:spcPct val="90000"/>
        </a:lnSpc>
        <a:spcBef>
          <a:spcPts val="500"/>
        </a:spcBef>
        <a:buClr>
          <a:srgbClr val="F0AB00"/>
        </a:buClr>
        <a:buFont typeface="Wingdings" panose="05000000000000000000" pitchFamily="2" charset="2"/>
        <a:buChar char="§"/>
        <a:defRPr sz="2000" b="0" kern="1200">
          <a:solidFill>
            <a:schemeClr val="tx1"/>
          </a:solidFill>
          <a:latin typeface="+mj-lt"/>
          <a:ea typeface="Verdana" panose="020B0604030504040204" pitchFamily="34" charset="0"/>
          <a:cs typeface="Verdana" panose="020B0604030504040204" pitchFamily="34" charset="0"/>
        </a:defRPr>
      </a:lvl2pPr>
      <a:lvl3pPr marL="1143000" indent="-228600" algn="l" defTabSz="914400" rtl="0" eaLnBrk="1" latinLnBrk="0" hangingPunct="1">
        <a:lnSpc>
          <a:spcPct val="90000"/>
        </a:lnSpc>
        <a:spcBef>
          <a:spcPts val="500"/>
        </a:spcBef>
        <a:buClr>
          <a:srgbClr val="F0AB00"/>
        </a:buClr>
        <a:buFont typeface="Arial" panose="020B0604020202020204" pitchFamily="34" charset="0"/>
        <a:buChar char="•"/>
        <a:defRPr sz="1800" b="0" kern="1200">
          <a:solidFill>
            <a:schemeClr val="tx1"/>
          </a:solidFill>
          <a:latin typeface="+mj-lt"/>
          <a:ea typeface="Verdana" panose="020B0604030504040204" pitchFamily="34" charset="0"/>
          <a:cs typeface="Verdana" panose="020B0604030504040204" pitchFamily="34" charset="0"/>
        </a:defRPr>
      </a:lvl3pPr>
      <a:lvl4pPr marL="1600200" indent="-228600" algn="l" defTabSz="914400" rtl="0" eaLnBrk="1" latinLnBrk="0" hangingPunct="1">
        <a:lnSpc>
          <a:spcPct val="90000"/>
        </a:lnSpc>
        <a:spcBef>
          <a:spcPts val="500"/>
        </a:spcBef>
        <a:buClr>
          <a:srgbClr val="F0AB00"/>
        </a:buClr>
        <a:buFont typeface="Courier New" panose="02070309020205020404" pitchFamily="49" charset="0"/>
        <a:buChar char="o"/>
        <a:defRPr sz="1600" b="0" kern="1200">
          <a:solidFill>
            <a:schemeClr val="tx1"/>
          </a:solidFill>
          <a:latin typeface="+mj-lt"/>
          <a:ea typeface="Verdana" panose="020B0604030504040204" pitchFamily="34" charset="0"/>
          <a:cs typeface="Verdana" panose="020B0604030504040204" pitchFamily="34" charset="0"/>
        </a:defRPr>
      </a:lvl4pPr>
      <a:lvl5pPr marL="2057400" indent="-228600" algn="l" defTabSz="914400" rtl="0" eaLnBrk="1" latinLnBrk="0" hangingPunct="1">
        <a:lnSpc>
          <a:spcPct val="90000"/>
        </a:lnSpc>
        <a:spcBef>
          <a:spcPts val="500"/>
        </a:spcBef>
        <a:buClr>
          <a:srgbClr val="F0AB00"/>
        </a:buClr>
        <a:buFont typeface="Arial" panose="020B0604020202020204" pitchFamily="34" charset="0"/>
        <a:buChar char="•"/>
        <a:defRPr sz="1800" kern="1200">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l="1509" t="2774" r="1415" b="3457"/>
          <a:stretch/>
        </p:blipFill>
        <p:spPr>
          <a:xfrm>
            <a:off x="0" y="776377"/>
            <a:ext cx="9144000" cy="6072997"/>
          </a:xfrm>
          <a:prstGeom prst="rect">
            <a:avLst/>
          </a:prstGeom>
        </p:spPr>
      </p:pic>
      <p:sp>
        <p:nvSpPr>
          <p:cNvPr id="5" name="Title 1"/>
          <p:cNvSpPr txBox="1">
            <a:spLocks/>
          </p:cNvSpPr>
          <p:nvPr/>
        </p:nvSpPr>
        <p:spPr>
          <a:xfrm>
            <a:off x="0" y="6382677"/>
            <a:ext cx="9144000" cy="475323"/>
          </a:xfrm>
          <a:prstGeom prst="rect">
            <a:avLst/>
          </a:prstGeom>
          <a:solidFill>
            <a:schemeClr val="tx1">
              <a:alpha val="60000"/>
            </a:schemeClr>
          </a:solidFill>
        </p:spPr>
        <p:txBody>
          <a:bodyPr vert="horz" lIns="91440" tIns="45720" rIns="91440" bIns="45720" rtlCol="0" anchor="ctr">
            <a:noAutofit/>
          </a:bodyPr>
          <a:lstStyle>
            <a:lvl1pPr algn="ctr" defTabSz="914400" rtl="0" eaLnBrk="1" latinLnBrk="0" hangingPunct="1">
              <a:lnSpc>
                <a:spcPct val="90000"/>
              </a:lnSpc>
              <a:spcBef>
                <a:spcPct val="0"/>
              </a:spcBef>
              <a:buNone/>
              <a:defRPr sz="2800" b="1" kern="1200">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defRPr>
            </a:lvl1pPr>
          </a:lstStyle>
          <a:p>
            <a:r>
              <a:rPr lang="en-US" sz="2500" dirty="0">
                <a:solidFill>
                  <a:schemeClr val="bg1"/>
                </a:solidFill>
                <a:latin typeface="Century Gothic" panose="020B0502020202020204" pitchFamily="34" charset="0"/>
              </a:rPr>
              <a:t>KROLL BOND RATING AGENCY, INC</a:t>
            </a:r>
          </a:p>
        </p:txBody>
      </p:sp>
      <p:sp>
        <p:nvSpPr>
          <p:cNvPr id="4" name="Title 1"/>
          <p:cNvSpPr txBox="1">
            <a:spLocks/>
          </p:cNvSpPr>
          <p:nvPr/>
        </p:nvSpPr>
        <p:spPr>
          <a:xfrm>
            <a:off x="561252" y="2101319"/>
            <a:ext cx="7882759" cy="2956416"/>
          </a:xfrm>
          <a:prstGeom prst="rect">
            <a:avLst/>
          </a:prstGeom>
          <a:solidFill>
            <a:srgbClr val="F0AB00">
              <a:alpha val="89020"/>
            </a:srgbClr>
          </a:solidFill>
        </p:spPr>
        <p:txBody>
          <a:bodyPr vert="horz" lIns="91440" tIns="45720" rIns="91440" bIns="45720" rtlCol="0" anchor="ctr">
            <a:noAutofit/>
          </a:bodyPr>
          <a:lstStyle>
            <a:lvl1pPr algn="ctr" defTabSz="914400" rtl="0" eaLnBrk="1" latinLnBrk="0" hangingPunct="1">
              <a:lnSpc>
                <a:spcPct val="90000"/>
              </a:lnSpc>
              <a:spcBef>
                <a:spcPct val="0"/>
              </a:spcBef>
              <a:buNone/>
              <a:defRPr sz="2800" b="1" kern="1200">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defRPr>
            </a:lvl1pPr>
          </a:lstStyle>
          <a:p>
            <a:r>
              <a:rPr lang="en-US" sz="3600" dirty="0">
                <a:solidFill>
                  <a:schemeClr val="bg1"/>
                </a:solidFill>
                <a:latin typeface="Century Gothic" panose="020B0502020202020204" pitchFamily="34" charset="0"/>
              </a:rPr>
              <a:t>MMR</a:t>
            </a:r>
          </a:p>
          <a:p>
            <a:r>
              <a:rPr lang="en-US" dirty="0">
                <a:solidFill>
                  <a:schemeClr val="bg1"/>
                </a:solidFill>
                <a:latin typeface="Century Gothic" panose="020B0502020202020204" pitchFamily="34" charset="0"/>
              </a:rPr>
              <a:t>A Case Study in a Cross Functional Project </a:t>
            </a:r>
          </a:p>
          <a:p>
            <a:r>
              <a:rPr lang="en-US" sz="1800" b="0" dirty="0">
                <a:solidFill>
                  <a:schemeClr val="bg1"/>
                </a:solidFill>
                <a:latin typeface="Century Gothic" panose="020B0502020202020204" pitchFamily="34" charset="0"/>
              </a:rPr>
              <a:t>“Building Bridges with a POC”</a:t>
            </a:r>
            <a:r>
              <a:rPr lang="en-US" sz="3600" b="0" dirty="0">
                <a:solidFill>
                  <a:schemeClr val="bg1"/>
                </a:solidFill>
                <a:latin typeface="Century Gothic" panose="020B0502020202020204" pitchFamily="34" charset="0"/>
              </a:rPr>
              <a:t> </a:t>
            </a:r>
            <a:endParaRPr lang="en-US" sz="3000" b="0" dirty="0">
              <a:solidFill>
                <a:schemeClr val="bg1"/>
              </a:solidFill>
              <a:latin typeface="Century Gothic" panose="020B0502020202020204" pitchFamily="34" charset="0"/>
            </a:endParaRPr>
          </a:p>
        </p:txBody>
      </p:sp>
      <p:cxnSp>
        <p:nvCxnSpPr>
          <p:cNvPr id="6" name="Straight Connector 5"/>
          <p:cNvCxnSpPr/>
          <p:nvPr/>
        </p:nvCxnSpPr>
        <p:spPr>
          <a:xfrm>
            <a:off x="0" y="776377"/>
            <a:ext cx="914400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172709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Team Context – Data 2.0</a:t>
            </a:r>
          </a:p>
        </p:txBody>
      </p:sp>
      <p:pic>
        <p:nvPicPr>
          <p:cNvPr id="4" name="Picture 3">
            <a:extLst>
              <a:ext uri="{FF2B5EF4-FFF2-40B4-BE49-F238E27FC236}">
                <a16:creationId xmlns:a16="http://schemas.microsoft.com/office/drawing/2014/main" id="{0F75FB1E-16D8-4F1E-B89F-68C87859889B}"/>
              </a:ext>
            </a:extLst>
          </p:cNvPr>
          <p:cNvPicPr/>
          <p:nvPr/>
        </p:nvPicPr>
        <p:blipFill>
          <a:blip r:embed="rId3"/>
          <a:stretch>
            <a:fillRect/>
          </a:stretch>
        </p:blipFill>
        <p:spPr>
          <a:xfrm>
            <a:off x="464238" y="808887"/>
            <a:ext cx="8118426" cy="5605975"/>
          </a:xfrm>
          <a:prstGeom prst="rect">
            <a:avLst/>
          </a:prstGeom>
        </p:spPr>
      </p:pic>
    </p:spTree>
    <p:extLst>
      <p:ext uri="{BB962C8B-B14F-4D97-AF65-F5344CB8AC3E}">
        <p14:creationId xmlns:p14="http://schemas.microsoft.com/office/powerpoint/2010/main" val="18759464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MMR Data Flow Diagram</a:t>
            </a:r>
          </a:p>
        </p:txBody>
      </p:sp>
      <p:pic>
        <p:nvPicPr>
          <p:cNvPr id="4" name="Picture 3">
            <a:extLst>
              <a:ext uri="{FF2B5EF4-FFF2-40B4-BE49-F238E27FC236}">
                <a16:creationId xmlns:a16="http://schemas.microsoft.com/office/drawing/2014/main" id="{AF6920F6-0616-4AE8-A385-9B82A31BBDE1}"/>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98474" y="870854"/>
            <a:ext cx="8778240" cy="5438505"/>
          </a:xfrm>
          <a:prstGeom prst="rect">
            <a:avLst/>
          </a:prstGeom>
          <a:noFill/>
          <a:ln>
            <a:noFill/>
          </a:ln>
        </p:spPr>
      </p:pic>
    </p:spTree>
    <p:extLst>
      <p:ext uri="{BB962C8B-B14F-4D97-AF65-F5344CB8AC3E}">
        <p14:creationId xmlns:p14="http://schemas.microsoft.com/office/powerpoint/2010/main" val="35512026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MMR Data Flow</a:t>
            </a:r>
          </a:p>
        </p:txBody>
      </p:sp>
      <p:pic>
        <p:nvPicPr>
          <p:cNvPr id="3" name="Picture 2">
            <a:extLst>
              <a:ext uri="{FF2B5EF4-FFF2-40B4-BE49-F238E27FC236}">
                <a16:creationId xmlns:a16="http://schemas.microsoft.com/office/drawing/2014/main" id="{00245481-C7A3-4BB7-ACA0-1C4C2B4BCEB5}"/>
              </a:ext>
            </a:extLst>
          </p:cNvPr>
          <p:cNvPicPr>
            <a:picLocks noChangeAspect="1"/>
          </p:cNvPicPr>
          <p:nvPr/>
        </p:nvPicPr>
        <p:blipFill>
          <a:blip r:embed="rId3"/>
          <a:stretch>
            <a:fillRect/>
          </a:stretch>
        </p:blipFill>
        <p:spPr>
          <a:xfrm>
            <a:off x="819451" y="813706"/>
            <a:ext cx="7189170" cy="5602333"/>
          </a:xfrm>
          <a:prstGeom prst="rect">
            <a:avLst/>
          </a:prstGeom>
        </p:spPr>
      </p:pic>
    </p:spTree>
    <p:extLst>
      <p:ext uri="{BB962C8B-B14F-4D97-AF65-F5344CB8AC3E}">
        <p14:creationId xmlns:p14="http://schemas.microsoft.com/office/powerpoint/2010/main" val="35059313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MMR Data Flow</a:t>
            </a:r>
          </a:p>
        </p:txBody>
      </p:sp>
      <p:pic>
        <p:nvPicPr>
          <p:cNvPr id="4" name="Picture 3">
            <a:extLst>
              <a:ext uri="{FF2B5EF4-FFF2-40B4-BE49-F238E27FC236}">
                <a16:creationId xmlns:a16="http://schemas.microsoft.com/office/drawing/2014/main" id="{73F747C9-5B3E-444A-B016-77C3664455EB}"/>
              </a:ext>
            </a:extLst>
          </p:cNvPr>
          <p:cNvPicPr>
            <a:picLocks noChangeAspect="1"/>
          </p:cNvPicPr>
          <p:nvPr/>
        </p:nvPicPr>
        <p:blipFill>
          <a:blip r:embed="rId3"/>
          <a:stretch>
            <a:fillRect/>
          </a:stretch>
        </p:blipFill>
        <p:spPr>
          <a:xfrm>
            <a:off x="979471" y="891540"/>
            <a:ext cx="6952394" cy="5417820"/>
          </a:xfrm>
          <a:prstGeom prst="rect">
            <a:avLst/>
          </a:prstGeom>
        </p:spPr>
      </p:pic>
    </p:spTree>
    <p:extLst>
      <p:ext uri="{BB962C8B-B14F-4D97-AF65-F5344CB8AC3E}">
        <p14:creationId xmlns:p14="http://schemas.microsoft.com/office/powerpoint/2010/main" val="2309528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MMR Data Flow</a:t>
            </a:r>
          </a:p>
        </p:txBody>
      </p:sp>
      <p:pic>
        <p:nvPicPr>
          <p:cNvPr id="3" name="Picture 2">
            <a:extLst>
              <a:ext uri="{FF2B5EF4-FFF2-40B4-BE49-F238E27FC236}">
                <a16:creationId xmlns:a16="http://schemas.microsoft.com/office/drawing/2014/main" id="{7AF9AEC5-1DA9-4684-AE8F-FD947BE8363A}"/>
              </a:ext>
            </a:extLst>
          </p:cNvPr>
          <p:cNvPicPr>
            <a:picLocks noChangeAspect="1"/>
          </p:cNvPicPr>
          <p:nvPr/>
        </p:nvPicPr>
        <p:blipFill>
          <a:blip r:embed="rId3"/>
          <a:stretch>
            <a:fillRect/>
          </a:stretch>
        </p:blipFill>
        <p:spPr>
          <a:xfrm>
            <a:off x="1009951" y="868680"/>
            <a:ext cx="6942615" cy="5410200"/>
          </a:xfrm>
          <a:prstGeom prst="rect">
            <a:avLst/>
          </a:prstGeom>
        </p:spPr>
      </p:pic>
    </p:spTree>
    <p:extLst>
      <p:ext uri="{BB962C8B-B14F-4D97-AF65-F5344CB8AC3E}">
        <p14:creationId xmlns:p14="http://schemas.microsoft.com/office/powerpoint/2010/main" val="41245532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MMR Data Flow</a:t>
            </a:r>
          </a:p>
        </p:txBody>
      </p:sp>
      <p:pic>
        <p:nvPicPr>
          <p:cNvPr id="5" name="Picture 4">
            <a:extLst>
              <a:ext uri="{FF2B5EF4-FFF2-40B4-BE49-F238E27FC236}">
                <a16:creationId xmlns:a16="http://schemas.microsoft.com/office/drawing/2014/main" id="{E8542B96-663D-4B2D-BA47-8F776AD08442}"/>
              </a:ext>
            </a:extLst>
          </p:cNvPr>
          <p:cNvPicPr>
            <a:picLocks noChangeAspect="1"/>
          </p:cNvPicPr>
          <p:nvPr/>
        </p:nvPicPr>
        <p:blipFill rotWithShape="1">
          <a:blip r:embed="rId3"/>
          <a:srcRect l="49333" r="5980" b="29381"/>
          <a:stretch/>
        </p:blipFill>
        <p:spPr>
          <a:xfrm>
            <a:off x="320039" y="852199"/>
            <a:ext cx="8260796" cy="5464781"/>
          </a:xfrm>
          <a:prstGeom prst="rect">
            <a:avLst/>
          </a:prstGeom>
        </p:spPr>
      </p:pic>
    </p:spTree>
    <p:extLst>
      <p:ext uri="{BB962C8B-B14F-4D97-AF65-F5344CB8AC3E}">
        <p14:creationId xmlns:p14="http://schemas.microsoft.com/office/powerpoint/2010/main" val="1433731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MMR Data Flow</a:t>
            </a:r>
          </a:p>
        </p:txBody>
      </p:sp>
      <p:pic>
        <p:nvPicPr>
          <p:cNvPr id="3" name="Picture 2">
            <a:extLst>
              <a:ext uri="{FF2B5EF4-FFF2-40B4-BE49-F238E27FC236}">
                <a16:creationId xmlns:a16="http://schemas.microsoft.com/office/drawing/2014/main" id="{90D0EA11-25E3-49E9-9592-CB4950181230}"/>
              </a:ext>
            </a:extLst>
          </p:cNvPr>
          <p:cNvPicPr>
            <a:picLocks noChangeAspect="1"/>
          </p:cNvPicPr>
          <p:nvPr/>
        </p:nvPicPr>
        <p:blipFill>
          <a:blip r:embed="rId3"/>
          <a:stretch>
            <a:fillRect/>
          </a:stretch>
        </p:blipFill>
        <p:spPr>
          <a:xfrm>
            <a:off x="1070910" y="906780"/>
            <a:ext cx="6854611" cy="5341620"/>
          </a:xfrm>
          <a:prstGeom prst="rect">
            <a:avLst/>
          </a:prstGeom>
        </p:spPr>
      </p:pic>
    </p:spTree>
    <p:extLst>
      <p:ext uri="{BB962C8B-B14F-4D97-AF65-F5344CB8AC3E}">
        <p14:creationId xmlns:p14="http://schemas.microsoft.com/office/powerpoint/2010/main" val="34179209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MMR Data Flow</a:t>
            </a:r>
          </a:p>
        </p:txBody>
      </p:sp>
      <p:pic>
        <p:nvPicPr>
          <p:cNvPr id="4" name="Picture 3">
            <a:extLst>
              <a:ext uri="{FF2B5EF4-FFF2-40B4-BE49-F238E27FC236}">
                <a16:creationId xmlns:a16="http://schemas.microsoft.com/office/drawing/2014/main" id="{5259B06E-5D0B-4A85-B629-797B709D5824}"/>
              </a:ext>
            </a:extLst>
          </p:cNvPr>
          <p:cNvPicPr>
            <a:picLocks noChangeAspect="1"/>
          </p:cNvPicPr>
          <p:nvPr/>
        </p:nvPicPr>
        <p:blipFill>
          <a:blip r:embed="rId3"/>
          <a:stretch>
            <a:fillRect/>
          </a:stretch>
        </p:blipFill>
        <p:spPr>
          <a:xfrm>
            <a:off x="1919751" y="952500"/>
            <a:ext cx="5304498" cy="5372099"/>
          </a:xfrm>
          <a:prstGeom prst="rect">
            <a:avLst/>
          </a:prstGeom>
        </p:spPr>
      </p:pic>
    </p:spTree>
    <p:extLst>
      <p:ext uri="{BB962C8B-B14F-4D97-AF65-F5344CB8AC3E}">
        <p14:creationId xmlns:p14="http://schemas.microsoft.com/office/powerpoint/2010/main" val="40850370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MMR Data Flow</a:t>
            </a:r>
          </a:p>
        </p:txBody>
      </p:sp>
      <p:pic>
        <p:nvPicPr>
          <p:cNvPr id="3" name="Picture 2">
            <a:extLst>
              <a:ext uri="{FF2B5EF4-FFF2-40B4-BE49-F238E27FC236}">
                <a16:creationId xmlns:a16="http://schemas.microsoft.com/office/drawing/2014/main" id="{B137BCD1-66F0-4890-9777-900E029E8D7E}"/>
              </a:ext>
            </a:extLst>
          </p:cNvPr>
          <p:cNvPicPr>
            <a:picLocks noChangeAspect="1"/>
          </p:cNvPicPr>
          <p:nvPr/>
        </p:nvPicPr>
        <p:blipFill>
          <a:blip r:embed="rId3"/>
          <a:stretch>
            <a:fillRect/>
          </a:stretch>
        </p:blipFill>
        <p:spPr>
          <a:xfrm>
            <a:off x="1196339" y="856209"/>
            <a:ext cx="7040881" cy="5512242"/>
          </a:xfrm>
          <a:prstGeom prst="rect">
            <a:avLst/>
          </a:prstGeom>
        </p:spPr>
      </p:pic>
    </p:spTree>
    <p:extLst>
      <p:ext uri="{BB962C8B-B14F-4D97-AF65-F5344CB8AC3E}">
        <p14:creationId xmlns:p14="http://schemas.microsoft.com/office/powerpoint/2010/main" val="37651964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MMR Data Flow</a:t>
            </a:r>
          </a:p>
        </p:txBody>
      </p:sp>
      <p:pic>
        <p:nvPicPr>
          <p:cNvPr id="4" name="Picture 3">
            <a:extLst>
              <a:ext uri="{FF2B5EF4-FFF2-40B4-BE49-F238E27FC236}">
                <a16:creationId xmlns:a16="http://schemas.microsoft.com/office/drawing/2014/main" id="{163297E3-DA4C-453C-A2AC-ACA589EBE7A5}"/>
              </a:ext>
            </a:extLst>
          </p:cNvPr>
          <p:cNvPicPr>
            <a:picLocks noChangeAspect="1"/>
          </p:cNvPicPr>
          <p:nvPr/>
        </p:nvPicPr>
        <p:blipFill rotWithShape="1">
          <a:blip r:embed="rId3"/>
          <a:srcRect b="31334"/>
          <a:stretch/>
        </p:blipFill>
        <p:spPr>
          <a:xfrm>
            <a:off x="192079" y="1203960"/>
            <a:ext cx="8759842" cy="4709160"/>
          </a:xfrm>
          <a:prstGeom prst="rect">
            <a:avLst/>
          </a:prstGeom>
        </p:spPr>
      </p:pic>
    </p:spTree>
    <p:extLst>
      <p:ext uri="{BB962C8B-B14F-4D97-AF65-F5344CB8AC3E}">
        <p14:creationId xmlns:p14="http://schemas.microsoft.com/office/powerpoint/2010/main" val="10023028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894DFB6-C2EB-40B2-AC7F-9CE1A186BB61}"/>
              </a:ext>
            </a:extLst>
          </p:cNvPr>
          <p:cNvSpPr>
            <a:spLocks noGrp="1"/>
          </p:cNvSpPr>
          <p:nvPr>
            <p:ph idx="1"/>
          </p:nvPr>
        </p:nvSpPr>
        <p:spPr/>
        <p:txBody>
          <a:bodyPr/>
          <a:lstStyle/>
          <a:p>
            <a:r>
              <a:rPr lang="en-US" dirty="0"/>
              <a:t>What is MMR?</a:t>
            </a:r>
          </a:p>
          <a:p>
            <a:r>
              <a:rPr lang="en-US" dirty="0"/>
              <a:t>	Business Domain: Municipal Market Ratings</a:t>
            </a:r>
          </a:p>
          <a:p>
            <a:r>
              <a:rPr lang="en-US" dirty="0"/>
              <a:t>	Technology: R and Shiny</a:t>
            </a:r>
          </a:p>
          <a:p>
            <a:r>
              <a:rPr lang="en-US" dirty="0"/>
              <a:t>Who is involved with it?</a:t>
            </a:r>
          </a:p>
          <a:p>
            <a:r>
              <a:rPr lang="en-US" dirty="0"/>
              <a:t>	Product Owner</a:t>
            </a:r>
          </a:p>
          <a:p>
            <a:r>
              <a:rPr lang="en-US" dirty="0"/>
              <a:t>	Data Science &amp; Quantitative Modeling</a:t>
            </a:r>
          </a:p>
          <a:p>
            <a:r>
              <a:rPr lang="en-US" dirty="0"/>
              <a:t>	Outside Resources</a:t>
            </a:r>
          </a:p>
          <a:p>
            <a:r>
              <a:rPr lang="en-US" dirty="0"/>
              <a:t>	Members of the PA Technology Center.</a:t>
            </a:r>
          </a:p>
          <a:p>
            <a:r>
              <a:rPr lang="en-US" dirty="0"/>
              <a:t>Deep Dive into the world of R</a:t>
            </a:r>
          </a:p>
          <a:p>
            <a:r>
              <a:rPr lang="en-US" dirty="0"/>
              <a:t>	RStudio</a:t>
            </a:r>
          </a:p>
          <a:p>
            <a:r>
              <a:rPr lang="en-US" dirty="0"/>
              <a:t>	Shiny</a:t>
            </a:r>
          </a:p>
          <a:p>
            <a:endParaRPr lang="es-419" dirty="0"/>
          </a:p>
        </p:txBody>
      </p:sp>
      <p:sp>
        <p:nvSpPr>
          <p:cNvPr id="3" name="Title 2">
            <a:extLst>
              <a:ext uri="{FF2B5EF4-FFF2-40B4-BE49-F238E27FC236}">
                <a16:creationId xmlns:a16="http://schemas.microsoft.com/office/drawing/2014/main" id="{910C85C9-7DA5-4F55-84D7-10A8F194C02F}"/>
              </a:ext>
            </a:extLst>
          </p:cNvPr>
          <p:cNvSpPr>
            <a:spLocks noGrp="1"/>
          </p:cNvSpPr>
          <p:nvPr>
            <p:ph type="title"/>
          </p:nvPr>
        </p:nvSpPr>
        <p:spPr/>
        <p:txBody>
          <a:bodyPr/>
          <a:lstStyle/>
          <a:p>
            <a:r>
              <a:rPr lang="en-US" dirty="0"/>
              <a:t>Agenda</a:t>
            </a:r>
            <a:endParaRPr lang="es-419" dirty="0"/>
          </a:p>
        </p:txBody>
      </p:sp>
    </p:spTree>
    <p:extLst>
      <p:ext uri="{BB962C8B-B14F-4D97-AF65-F5344CB8AC3E}">
        <p14:creationId xmlns:p14="http://schemas.microsoft.com/office/powerpoint/2010/main" val="6167521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MMR Data Flow</a:t>
            </a:r>
          </a:p>
        </p:txBody>
      </p:sp>
      <p:pic>
        <p:nvPicPr>
          <p:cNvPr id="3" name="Picture 2">
            <a:extLst>
              <a:ext uri="{FF2B5EF4-FFF2-40B4-BE49-F238E27FC236}">
                <a16:creationId xmlns:a16="http://schemas.microsoft.com/office/drawing/2014/main" id="{0264B8C9-22D7-47C9-9D0A-FA84C41F269A}"/>
              </a:ext>
            </a:extLst>
          </p:cNvPr>
          <p:cNvPicPr>
            <a:picLocks noChangeAspect="1"/>
          </p:cNvPicPr>
          <p:nvPr/>
        </p:nvPicPr>
        <p:blipFill rotWithShape="1">
          <a:blip r:embed="rId3"/>
          <a:srcRect b="29000"/>
          <a:stretch/>
        </p:blipFill>
        <p:spPr>
          <a:xfrm>
            <a:off x="192079" y="1066800"/>
            <a:ext cx="8759842" cy="4869180"/>
          </a:xfrm>
          <a:prstGeom prst="rect">
            <a:avLst/>
          </a:prstGeom>
        </p:spPr>
      </p:pic>
    </p:spTree>
    <p:extLst>
      <p:ext uri="{BB962C8B-B14F-4D97-AF65-F5344CB8AC3E}">
        <p14:creationId xmlns:p14="http://schemas.microsoft.com/office/powerpoint/2010/main" val="21355231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MMR Data Flow</a:t>
            </a:r>
          </a:p>
        </p:txBody>
      </p:sp>
      <p:pic>
        <p:nvPicPr>
          <p:cNvPr id="4" name="Picture 3">
            <a:extLst>
              <a:ext uri="{FF2B5EF4-FFF2-40B4-BE49-F238E27FC236}">
                <a16:creationId xmlns:a16="http://schemas.microsoft.com/office/drawing/2014/main" id="{F8EC586C-855B-4AD9-B94E-9B5621EB71E0}"/>
              </a:ext>
            </a:extLst>
          </p:cNvPr>
          <p:cNvPicPr>
            <a:picLocks noChangeAspect="1"/>
          </p:cNvPicPr>
          <p:nvPr/>
        </p:nvPicPr>
        <p:blipFill rotWithShape="1">
          <a:blip r:embed="rId3"/>
          <a:srcRect b="20222"/>
          <a:stretch/>
        </p:blipFill>
        <p:spPr>
          <a:xfrm>
            <a:off x="238824" y="868680"/>
            <a:ext cx="8759842" cy="5471160"/>
          </a:xfrm>
          <a:prstGeom prst="rect">
            <a:avLst/>
          </a:prstGeom>
        </p:spPr>
      </p:pic>
    </p:spTree>
    <p:extLst>
      <p:ext uri="{BB962C8B-B14F-4D97-AF65-F5344CB8AC3E}">
        <p14:creationId xmlns:p14="http://schemas.microsoft.com/office/powerpoint/2010/main" val="36556228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MMR Data Flow</a:t>
            </a:r>
          </a:p>
        </p:txBody>
      </p:sp>
      <p:pic>
        <p:nvPicPr>
          <p:cNvPr id="3" name="Picture 2">
            <a:extLst>
              <a:ext uri="{FF2B5EF4-FFF2-40B4-BE49-F238E27FC236}">
                <a16:creationId xmlns:a16="http://schemas.microsoft.com/office/drawing/2014/main" id="{BAE06615-744F-487B-8967-D87A5FC20BD8}"/>
              </a:ext>
            </a:extLst>
          </p:cNvPr>
          <p:cNvPicPr>
            <a:picLocks noChangeAspect="1"/>
          </p:cNvPicPr>
          <p:nvPr/>
        </p:nvPicPr>
        <p:blipFill>
          <a:blip r:embed="rId3"/>
          <a:stretch>
            <a:fillRect/>
          </a:stretch>
        </p:blipFill>
        <p:spPr>
          <a:xfrm>
            <a:off x="853440" y="836875"/>
            <a:ext cx="7437120" cy="5530062"/>
          </a:xfrm>
          <a:prstGeom prst="rect">
            <a:avLst/>
          </a:prstGeom>
        </p:spPr>
      </p:pic>
    </p:spTree>
    <p:extLst>
      <p:ext uri="{BB962C8B-B14F-4D97-AF65-F5344CB8AC3E}">
        <p14:creationId xmlns:p14="http://schemas.microsoft.com/office/powerpoint/2010/main" val="11507498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MMR Data Flow</a:t>
            </a:r>
          </a:p>
        </p:txBody>
      </p:sp>
      <p:pic>
        <p:nvPicPr>
          <p:cNvPr id="4" name="Picture 3">
            <a:extLst>
              <a:ext uri="{FF2B5EF4-FFF2-40B4-BE49-F238E27FC236}">
                <a16:creationId xmlns:a16="http://schemas.microsoft.com/office/drawing/2014/main" id="{457FD805-65B0-43AD-A4FE-F6C03AA62B5B}"/>
              </a:ext>
            </a:extLst>
          </p:cNvPr>
          <p:cNvPicPr>
            <a:picLocks noChangeAspect="1"/>
          </p:cNvPicPr>
          <p:nvPr/>
        </p:nvPicPr>
        <p:blipFill>
          <a:blip r:embed="rId3"/>
          <a:stretch>
            <a:fillRect/>
          </a:stretch>
        </p:blipFill>
        <p:spPr>
          <a:xfrm>
            <a:off x="587765" y="829377"/>
            <a:ext cx="8183880" cy="5573041"/>
          </a:xfrm>
          <a:prstGeom prst="rect">
            <a:avLst/>
          </a:prstGeom>
        </p:spPr>
      </p:pic>
    </p:spTree>
    <p:extLst>
      <p:ext uri="{BB962C8B-B14F-4D97-AF65-F5344CB8AC3E}">
        <p14:creationId xmlns:p14="http://schemas.microsoft.com/office/powerpoint/2010/main" val="7787800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MMR Data Flow</a:t>
            </a:r>
          </a:p>
        </p:txBody>
      </p:sp>
      <p:pic>
        <p:nvPicPr>
          <p:cNvPr id="5" name="Picture 4">
            <a:extLst>
              <a:ext uri="{FF2B5EF4-FFF2-40B4-BE49-F238E27FC236}">
                <a16:creationId xmlns:a16="http://schemas.microsoft.com/office/drawing/2014/main" id="{B7CC9831-5C8B-4A45-8B42-2A4DB88A1003}"/>
              </a:ext>
            </a:extLst>
          </p:cNvPr>
          <p:cNvPicPr>
            <a:picLocks noChangeAspect="1"/>
          </p:cNvPicPr>
          <p:nvPr/>
        </p:nvPicPr>
        <p:blipFill rotWithShape="1">
          <a:blip r:embed="rId3"/>
          <a:srcRect r="51250" b="18745"/>
          <a:stretch/>
        </p:blipFill>
        <p:spPr>
          <a:xfrm>
            <a:off x="855491" y="859819"/>
            <a:ext cx="7439236" cy="5190461"/>
          </a:xfrm>
          <a:prstGeom prst="rect">
            <a:avLst/>
          </a:prstGeom>
        </p:spPr>
      </p:pic>
    </p:spTree>
    <p:extLst>
      <p:ext uri="{BB962C8B-B14F-4D97-AF65-F5344CB8AC3E}">
        <p14:creationId xmlns:p14="http://schemas.microsoft.com/office/powerpoint/2010/main" val="32216214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MMR Data Flow</a:t>
            </a:r>
          </a:p>
        </p:txBody>
      </p:sp>
      <p:pic>
        <p:nvPicPr>
          <p:cNvPr id="3" name="Picture 2">
            <a:extLst>
              <a:ext uri="{FF2B5EF4-FFF2-40B4-BE49-F238E27FC236}">
                <a16:creationId xmlns:a16="http://schemas.microsoft.com/office/drawing/2014/main" id="{38FB2031-3425-4BCB-8C50-F74A407AB84D}"/>
              </a:ext>
            </a:extLst>
          </p:cNvPr>
          <p:cNvPicPr>
            <a:picLocks noChangeAspect="1"/>
          </p:cNvPicPr>
          <p:nvPr/>
        </p:nvPicPr>
        <p:blipFill>
          <a:blip r:embed="rId3"/>
          <a:stretch>
            <a:fillRect/>
          </a:stretch>
        </p:blipFill>
        <p:spPr>
          <a:xfrm>
            <a:off x="1127868" y="838200"/>
            <a:ext cx="6864772" cy="5410200"/>
          </a:xfrm>
          <a:prstGeom prst="rect">
            <a:avLst/>
          </a:prstGeom>
        </p:spPr>
      </p:pic>
    </p:spTree>
    <p:extLst>
      <p:ext uri="{BB962C8B-B14F-4D97-AF65-F5344CB8AC3E}">
        <p14:creationId xmlns:p14="http://schemas.microsoft.com/office/powerpoint/2010/main" val="32645103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MMR Data Flow</a:t>
            </a:r>
          </a:p>
        </p:txBody>
      </p:sp>
      <p:pic>
        <p:nvPicPr>
          <p:cNvPr id="5" name="Picture 4">
            <a:extLst>
              <a:ext uri="{FF2B5EF4-FFF2-40B4-BE49-F238E27FC236}">
                <a16:creationId xmlns:a16="http://schemas.microsoft.com/office/drawing/2014/main" id="{0466F21C-DE67-4497-AE88-8AB0BA0A98EA}"/>
              </a:ext>
            </a:extLst>
          </p:cNvPr>
          <p:cNvPicPr>
            <a:picLocks noChangeAspect="1"/>
          </p:cNvPicPr>
          <p:nvPr/>
        </p:nvPicPr>
        <p:blipFill>
          <a:blip r:embed="rId3"/>
          <a:stretch>
            <a:fillRect/>
          </a:stretch>
        </p:blipFill>
        <p:spPr>
          <a:xfrm>
            <a:off x="952608" y="835490"/>
            <a:ext cx="7071252" cy="5572929"/>
          </a:xfrm>
          <a:prstGeom prst="rect">
            <a:avLst/>
          </a:prstGeom>
        </p:spPr>
      </p:pic>
    </p:spTree>
    <p:extLst>
      <p:ext uri="{BB962C8B-B14F-4D97-AF65-F5344CB8AC3E}">
        <p14:creationId xmlns:p14="http://schemas.microsoft.com/office/powerpoint/2010/main" val="26186107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MMR Data Flow</a:t>
            </a:r>
          </a:p>
        </p:txBody>
      </p:sp>
      <p:pic>
        <p:nvPicPr>
          <p:cNvPr id="3" name="Picture 2">
            <a:extLst>
              <a:ext uri="{FF2B5EF4-FFF2-40B4-BE49-F238E27FC236}">
                <a16:creationId xmlns:a16="http://schemas.microsoft.com/office/drawing/2014/main" id="{970C80BA-B7EC-4FFB-A18C-8EB7D6D96467}"/>
              </a:ext>
            </a:extLst>
          </p:cNvPr>
          <p:cNvPicPr>
            <a:picLocks noChangeAspect="1"/>
          </p:cNvPicPr>
          <p:nvPr/>
        </p:nvPicPr>
        <p:blipFill rotWithShape="1">
          <a:blip r:embed="rId3"/>
          <a:srcRect b="23217"/>
          <a:stretch/>
        </p:blipFill>
        <p:spPr>
          <a:xfrm>
            <a:off x="441959" y="868792"/>
            <a:ext cx="8328074" cy="5006228"/>
          </a:xfrm>
          <a:prstGeom prst="rect">
            <a:avLst/>
          </a:prstGeom>
        </p:spPr>
      </p:pic>
    </p:spTree>
    <p:extLst>
      <p:ext uri="{BB962C8B-B14F-4D97-AF65-F5344CB8AC3E}">
        <p14:creationId xmlns:p14="http://schemas.microsoft.com/office/powerpoint/2010/main" val="27038902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MMR Data Flow</a:t>
            </a:r>
          </a:p>
        </p:txBody>
      </p:sp>
      <p:pic>
        <p:nvPicPr>
          <p:cNvPr id="4" name="Picture 3">
            <a:extLst>
              <a:ext uri="{FF2B5EF4-FFF2-40B4-BE49-F238E27FC236}">
                <a16:creationId xmlns:a16="http://schemas.microsoft.com/office/drawing/2014/main" id="{BB5F2176-077F-4714-97D5-BCF6EF13F13F}"/>
              </a:ext>
            </a:extLst>
          </p:cNvPr>
          <p:cNvPicPr>
            <a:picLocks noChangeAspect="1"/>
          </p:cNvPicPr>
          <p:nvPr/>
        </p:nvPicPr>
        <p:blipFill rotWithShape="1">
          <a:blip r:embed="rId3"/>
          <a:srcRect l="1496" t="-13000" r="-1496" b="36112"/>
          <a:stretch/>
        </p:blipFill>
        <p:spPr>
          <a:xfrm>
            <a:off x="299784" y="60960"/>
            <a:ext cx="8759842" cy="5273040"/>
          </a:xfrm>
          <a:prstGeom prst="rect">
            <a:avLst/>
          </a:prstGeom>
        </p:spPr>
      </p:pic>
    </p:spTree>
    <p:extLst>
      <p:ext uri="{BB962C8B-B14F-4D97-AF65-F5344CB8AC3E}">
        <p14:creationId xmlns:p14="http://schemas.microsoft.com/office/powerpoint/2010/main" val="188540819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MMR Data Flow</a:t>
            </a:r>
          </a:p>
        </p:txBody>
      </p:sp>
      <p:pic>
        <p:nvPicPr>
          <p:cNvPr id="3" name="Picture 2">
            <a:extLst>
              <a:ext uri="{FF2B5EF4-FFF2-40B4-BE49-F238E27FC236}">
                <a16:creationId xmlns:a16="http://schemas.microsoft.com/office/drawing/2014/main" id="{ED44BCF0-2B75-4984-AC71-90864A51F22A}"/>
              </a:ext>
            </a:extLst>
          </p:cNvPr>
          <p:cNvPicPr>
            <a:picLocks noChangeAspect="1"/>
          </p:cNvPicPr>
          <p:nvPr/>
        </p:nvPicPr>
        <p:blipFill>
          <a:blip r:embed="rId3"/>
          <a:stretch>
            <a:fillRect/>
          </a:stretch>
        </p:blipFill>
        <p:spPr>
          <a:xfrm>
            <a:off x="2600325" y="973222"/>
            <a:ext cx="3943350" cy="5281845"/>
          </a:xfrm>
          <a:prstGeom prst="rect">
            <a:avLst/>
          </a:prstGeom>
        </p:spPr>
      </p:pic>
    </p:spTree>
    <p:extLst>
      <p:ext uri="{BB962C8B-B14F-4D97-AF65-F5344CB8AC3E}">
        <p14:creationId xmlns:p14="http://schemas.microsoft.com/office/powerpoint/2010/main" val="17811985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5" name="TextBox 4">
            <a:extLst>
              <a:ext uri="{FF2B5EF4-FFF2-40B4-BE49-F238E27FC236}">
                <a16:creationId xmlns:a16="http://schemas.microsoft.com/office/drawing/2014/main" id="{FEDAAA30-8CE1-4ED7-B1D9-969B3D164D1F}"/>
              </a:ext>
            </a:extLst>
          </p:cNvPr>
          <p:cNvSpPr txBox="1"/>
          <p:nvPr/>
        </p:nvSpPr>
        <p:spPr>
          <a:xfrm>
            <a:off x="1864448" y="182044"/>
            <a:ext cx="7427265" cy="923330"/>
          </a:xfrm>
          <a:prstGeom prst="rect">
            <a:avLst/>
          </a:prstGeom>
          <a:noFill/>
        </p:spPr>
        <p:txBody>
          <a:bodyPr wrap="square" rtlCol="0">
            <a:spAutoFit/>
          </a:bodyPr>
          <a:lstStyle/>
          <a:p>
            <a:r>
              <a:rPr lang="en-US" dirty="0"/>
              <a:t>A story of the Data Team and the Dev Team working to meet Business Goals</a:t>
            </a:r>
          </a:p>
          <a:p>
            <a:r>
              <a:rPr lang="en-US" dirty="0"/>
              <a:t>	</a:t>
            </a:r>
          </a:p>
          <a:p>
            <a:endParaRPr lang="en-US" dirty="0"/>
          </a:p>
        </p:txBody>
      </p:sp>
      <p:pic>
        <p:nvPicPr>
          <p:cNvPr id="4" name="Picture 3">
            <a:extLst>
              <a:ext uri="{FF2B5EF4-FFF2-40B4-BE49-F238E27FC236}">
                <a16:creationId xmlns:a16="http://schemas.microsoft.com/office/drawing/2014/main" id="{82A8D1D6-3714-4390-94C3-C3F084CE36B3}"/>
              </a:ext>
            </a:extLst>
          </p:cNvPr>
          <p:cNvPicPr>
            <a:picLocks noChangeAspect="1"/>
          </p:cNvPicPr>
          <p:nvPr/>
        </p:nvPicPr>
        <p:blipFill>
          <a:blip r:embed="rId3"/>
          <a:stretch>
            <a:fillRect/>
          </a:stretch>
        </p:blipFill>
        <p:spPr>
          <a:xfrm>
            <a:off x="0" y="1515139"/>
            <a:ext cx="9144000" cy="3827721"/>
          </a:xfrm>
          <a:prstGeom prst="rect">
            <a:avLst/>
          </a:prstGeom>
        </p:spPr>
      </p:pic>
    </p:spTree>
    <p:extLst>
      <p:ext uri="{BB962C8B-B14F-4D97-AF65-F5344CB8AC3E}">
        <p14:creationId xmlns:p14="http://schemas.microsoft.com/office/powerpoint/2010/main" val="91782853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MMR Data Flow</a:t>
            </a:r>
          </a:p>
        </p:txBody>
      </p:sp>
      <p:pic>
        <p:nvPicPr>
          <p:cNvPr id="4" name="Picture 3">
            <a:extLst>
              <a:ext uri="{FF2B5EF4-FFF2-40B4-BE49-F238E27FC236}">
                <a16:creationId xmlns:a16="http://schemas.microsoft.com/office/drawing/2014/main" id="{A37DADAB-0A10-492E-A12A-3D7990425CF2}"/>
              </a:ext>
            </a:extLst>
          </p:cNvPr>
          <p:cNvPicPr>
            <a:picLocks noChangeAspect="1"/>
          </p:cNvPicPr>
          <p:nvPr/>
        </p:nvPicPr>
        <p:blipFill>
          <a:blip r:embed="rId3"/>
          <a:stretch>
            <a:fillRect/>
          </a:stretch>
        </p:blipFill>
        <p:spPr>
          <a:xfrm>
            <a:off x="728662" y="1214437"/>
            <a:ext cx="7686675" cy="4429125"/>
          </a:xfrm>
          <a:prstGeom prst="rect">
            <a:avLst/>
          </a:prstGeom>
        </p:spPr>
      </p:pic>
    </p:spTree>
    <p:extLst>
      <p:ext uri="{BB962C8B-B14F-4D97-AF65-F5344CB8AC3E}">
        <p14:creationId xmlns:p14="http://schemas.microsoft.com/office/powerpoint/2010/main" val="9446116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MMR Data Flow</a:t>
            </a:r>
          </a:p>
        </p:txBody>
      </p:sp>
      <p:pic>
        <p:nvPicPr>
          <p:cNvPr id="3" name="Picture 2">
            <a:extLst>
              <a:ext uri="{FF2B5EF4-FFF2-40B4-BE49-F238E27FC236}">
                <a16:creationId xmlns:a16="http://schemas.microsoft.com/office/drawing/2014/main" id="{6C0DA566-808C-4040-836C-0E7CC304845B}"/>
              </a:ext>
            </a:extLst>
          </p:cNvPr>
          <p:cNvPicPr>
            <a:picLocks noChangeAspect="1"/>
          </p:cNvPicPr>
          <p:nvPr/>
        </p:nvPicPr>
        <p:blipFill>
          <a:blip r:embed="rId3"/>
          <a:stretch>
            <a:fillRect/>
          </a:stretch>
        </p:blipFill>
        <p:spPr>
          <a:xfrm>
            <a:off x="933450" y="1171575"/>
            <a:ext cx="7277100" cy="4514850"/>
          </a:xfrm>
          <a:prstGeom prst="rect">
            <a:avLst/>
          </a:prstGeom>
        </p:spPr>
      </p:pic>
    </p:spTree>
    <p:extLst>
      <p:ext uri="{BB962C8B-B14F-4D97-AF65-F5344CB8AC3E}">
        <p14:creationId xmlns:p14="http://schemas.microsoft.com/office/powerpoint/2010/main" val="318275076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MMR Data Flow</a:t>
            </a:r>
          </a:p>
        </p:txBody>
      </p:sp>
      <p:pic>
        <p:nvPicPr>
          <p:cNvPr id="4" name="Picture 3">
            <a:extLst>
              <a:ext uri="{FF2B5EF4-FFF2-40B4-BE49-F238E27FC236}">
                <a16:creationId xmlns:a16="http://schemas.microsoft.com/office/drawing/2014/main" id="{31881796-A04D-4EB0-B6B2-F4574D729068}"/>
              </a:ext>
            </a:extLst>
          </p:cNvPr>
          <p:cNvPicPr>
            <a:picLocks noChangeAspect="1"/>
          </p:cNvPicPr>
          <p:nvPr/>
        </p:nvPicPr>
        <p:blipFill rotWithShape="1">
          <a:blip r:embed="rId3"/>
          <a:srcRect b="19619"/>
          <a:stretch/>
        </p:blipFill>
        <p:spPr>
          <a:xfrm>
            <a:off x="1271732" y="887814"/>
            <a:ext cx="6433308" cy="5368205"/>
          </a:xfrm>
          <a:prstGeom prst="rect">
            <a:avLst/>
          </a:prstGeom>
        </p:spPr>
      </p:pic>
    </p:spTree>
    <p:extLst>
      <p:ext uri="{BB962C8B-B14F-4D97-AF65-F5344CB8AC3E}">
        <p14:creationId xmlns:p14="http://schemas.microsoft.com/office/powerpoint/2010/main" val="343401527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MMR Data Flow</a:t>
            </a:r>
          </a:p>
        </p:txBody>
      </p:sp>
      <p:pic>
        <p:nvPicPr>
          <p:cNvPr id="3" name="Picture 2">
            <a:extLst>
              <a:ext uri="{FF2B5EF4-FFF2-40B4-BE49-F238E27FC236}">
                <a16:creationId xmlns:a16="http://schemas.microsoft.com/office/drawing/2014/main" id="{3FA8F5F2-0219-4AC3-82EE-1FFB17FC13E6}"/>
              </a:ext>
            </a:extLst>
          </p:cNvPr>
          <p:cNvPicPr>
            <a:picLocks noChangeAspect="1"/>
          </p:cNvPicPr>
          <p:nvPr/>
        </p:nvPicPr>
        <p:blipFill rotWithShape="1">
          <a:blip r:embed="rId3"/>
          <a:srcRect b="13000"/>
          <a:stretch/>
        </p:blipFill>
        <p:spPr>
          <a:xfrm>
            <a:off x="678180" y="863566"/>
            <a:ext cx="7695471" cy="5449002"/>
          </a:xfrm>
          <a:prstGeom prst="rect">
            <a:avLst/>
          </a:prstGeom>
        </p:spPr>
      </p:pic>
    </p:spTree>
    <p:extLst>
      <p:ext uri="{BB962C8B-B14F-4D97-AF65-F5344CB8AC3E}">
        <p14:creationId xmlns:p14="http://schemas.microsoft.com/office/powerpoint/2010/main" val="253425388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MMR Data Flow</a:t>
            </a:r>
          </a:p>
        </p:txBody>
      </p:sp>
      <p:pic>
        <p:nvPicPr>
          <p:cNvPr id="5" name="Picture 4">
            <a:extLst>
              <a:ext uri="{FF2B5EF4-FFF2-40B4-BE49-F238E27FC236}">
                <a16:creationId xmlns:a16="http://schemas.microsoft.com/office/drawing/2014/main" id="{BCD14346-4EAD-4200-AE24-18959C29AE44}"/>
              </a:ext>
            </a:extLst>
          </p:cNvPr>
          <p:cNvPicPr>
            <a:picLocks noChangeAspect="1"/>
          </p:cNvPicPr>
          <p:nvPr/>
        </p:nvPicPr>
        <p:blipFill>
          <a:blip r:embed="rId3"/>
          <a:stretch>
            <a:fillRect/>
          </a:stretch>
        </p:blipFill>
        <p:spPr>
          <a:xfrm>
            <a:off x="1044552" y="828404"/>
            <a:ext cx="7054896" cy="5465716"/>
          </a:xfrm>
          <a:prstGeom prst="rect">
            <a:avLst/>
          </a:prstGeom>
        </p:spPr>
      </p:pic>
    </p:spTree>
    <p:extLst>
      <p:ext uri="{BB962C8B-B14F-4D97-AF65-F5344CB8AC3E}">
        <p14:creationId xmlns:p14="http://schemas.microsoft.com/office/powerpoint/2010/main" val="397464324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MMR Data Flow</a:t>
            </a:r>
          </a:p>
        </p:txBody>
      </p:sp>
      <p:pic>
        <p:nvPicPr>
          <p:cNvPr id="5" name="Picture 4">
            <a:extLst>
              <a:ext uri="{FF2B5EF4-FFF2-40B4-BE49-F238E27FC236}">
                <a16:creationId xmlns:a16="http://schemas.microsoft.com/office/drawing/2014/main" id="{8763B940-67CB-478E-8AB6-A066CF4CF846}"/>
              </a:ext>
            </a:extLst>
          </p:cNvPr>
          <p:cNvPicPr>
            <a:picLocks noChangeAspect="1"/>
          </p:cNvPicPr>
          <p:nvPr/>
        </p:nvPicPr>
        <p:blipFill>
          <a:blip r:embed="rId3"/>
          <a:stretch>
            <a:fillRect/>
          </a:stretch>
        </p:blipFill>
        <p:spPr>
          <a:xfrm>
            <a:off x="693464" y="838200"/>
            <a:ext cx="7757071" cy="5474640"/>
          </a:xfrm>
          <a:prstGeom prst="rect">
            <a:avLst/>
          </a:prstGeom>
        </p:spPr>
      </p:pic>
    </p:spTree>
    <p:extLst>
      <p:ext uri="{BB962C8B-B14F-4D97-AF65-F5344CB8AC3E}">
        <p14:creationId xmlns:p14="http://schemas.microsoft.com/office/powerpoint/2010/main" val="291725460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p:sp>
        <p:nvSpPr>
          <p:cNvPr id="5" name="TextBox 4">
            <a:extLst>
              <a:ext uri="{FF2B5EF4-FFF2-40B4-BE49-F238E27FC236}">
                <a16:creationId xmlns:a16="http://schemas.microsoft.com/office/drawing/2014/main" id="{FEDAAA30-8CE1-4ED7-B1D9-969B3D164D1F}"/>
              </a:ext>
            </a:extLst>
          </p:cNvPr>
          <p:cNvSpPr txBox="1"/>
          <p:nvPr/>
        </p:nvSpPr>
        <p:spPr>
          <a:xfrm>
            <a:off x="767166" y="1286359"/>
            <a:ext cx="7427265" cy="1477328"/>
          </a:xfrm>
          <a:prstGeom prst="rect">
            <a:avLst/>
          </a:prstGeom>
          <a:noFill/>
        </p:spPr>
        <p:txBody>
          <a:bodyPr wrap="square" rtlCol="0">
            <a:spAutoFit/>
          </a:bodyPr>
          <a:lstStyle/>
          <a:p>
            <a:r>
              <a:rPr lang="en-US" dirty="0"/>
              <a:t>We hope we have provided:</a:t>
            </a:r>
          </a:p>
          <a:p>
            <a:r>
              <a:rPr lang="en-US" dirty="0"/>
              <a:t>	Insight into the Quant’s need for us.</a:t>
            </a:r>
          </a:p>
          <a:p>
            <a:r>
              <a:rPr lang="en-US" dirty="0"/>
              <a:t>	A glimpse of a particular product that may be of value to KBRA</a:t>
            </a:r>
          </a:p>
          <a:p>
            <a:r>
              <a:rPr lang="en-US" dirty="0"/>
              <a:t>	</a:t>
            </a:r>
          </a:p>
          <a:p>
            <a:endParaRPr lang="en-US" dirty="0"/>
          </a:p>
        </p:txBody>
      </p:sp>
    </p:spTree>
    <p:extLst>
      <p:ext uri="{BB962C8B-B14F-4D97-AF65-F5344CB8AC3E}">
        <p14:creationId xmlns:p14="http://schemas.microsoft.com/office/powerpoint/2010/main" val="9252482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Basic Research</a:t>
            </a:r>
          </a:p>
        </p:txBody>
      </p:sp>
      <p:sp>
        <p:nvSpPr>
          <p:cNvPr id="5" name="TextBox 4">
            <a:extLst>
              <a:ext uri="{FF2B5EF4-FFF2-40B4-BE49-F238E27FC236}">
                <a16:creationId xmlns:a16="http://schemas.microsoft.com/office/drawing/2014/main" id="{FEDAAA30-8CE1-4ED7-B1D9-969B3D164D1F}"/>
              </a:ext>
            </a:extLst>
          </p:cNvPr>
          <p:cNvSpPr txBox="1"/>
          <p:nvPr/>
        </p:nvSpPr>
        <p:spPr>
          <a:xfrm>
            <a:off x="3104866" y="182044"/>
            <a:ext cx="6186847" cy="923330"/>
          </a:xfrm>
          <a:prstGeom prst="rect">
            <a:avLst/>
          </a:prstGeom>
          <a:noFill/>
        </p:spPr>
        <p:txBody>
          <a:bodyPr wrap="square" rtlCol="0">
            <a:spAutoFit/>
          </a:bodyPr>
          <a:lstStyle/>
          <a:p>
            <a:r>
              <a:rPr lang="en-US" dirty="0"/>
              <a:t>Business Domain</a:t>
            </a:r>
          </a:p>
          <a:p>
            <a:r>
              <a:rPr lang="en-US" dirty="0"/>
              <a:t>	</a:t>
            </a:r>
          </a:p>
          <a:p>
            <a:endParaRPr lang="en-US" dirty="0"/>
          </a:p>
        </p:txBody>
      </p:sp>
      <p:pic>
        <p:nvPicPr>
          <p:cNvPr id="3" name="Picture 2">
            <a:extLst>
              <a:ext uri="{FF2B5EF4-FFF2-40B4-BE49-F238E27FC236}">
                <a16:creationId xmlns:a16="http://schemas.microsoft.com/office/drawing/2014/main" id="{9CA1C383-571E-4672-8F12-A2467F2373FF}"/>
              </a:ext>
            </a:extLst>
          </p:cNvPr>
          <p:cNvPicPr>
            <a:picLocks noChangeAspect="1"/>
          </p:cNvPicPr>
          <p:nvPr/>
        </p:nvPicPr>
        <p:blipFill rotWithShape="1">
          <a:blip r:embed="rId3"/>
          <a:srcRect b="10113"/>
          <a:stretch/>
        </p:blipFill>
        <p:spPr>
          <a:xfrm>
            <a:off x="691339" y="831269"/>
            <a:ext cx="7511899" cy="5337519"/>
          </a:xfrm>
          <a:prstGeom prst="rect">
            <a:avLst/>
          </a:prstGeom>
        </p:spPr>
      </p:pic>
    </p:spTree>
    <p:extLst>
      <p:ext uri="{BB962C8B-B14F-4D97-AF65-F5344CB8AC3E}">
        <p14:creationId xmlns:p14="http://schemas.microsoft.com/office/powerpoint/2010/main" val="41216365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Basic Research</a:t>
            </a:r>
          </a:p>
        </p:txBody>
      </p:sp>
      <p:sp>
        <p:nvSpPr>
          <p:cNvPr id="5" name="TextBox 4">
            <a:extLst>
              <a:ext uri="{FF2B5EF4-FFF2-40B4-BE49-F238E27FC236}">
                <a16:creationId xmlns:a16="http://schemas.microsoft.com/office/drawing/2014/main" id="{FEDAAA30-8CE1-4ED7-B1D9-969B3D164D1F}"/>
              </a:ext>
            </a:extLst>
          </p:cNvPr>
          <p:cNvSpPr txBox="1"/>
          <p:nvPr/>
        </p:nvSpPr>
        <p:spPr>
          <a:xfrm>
            <a:off x="3295934" y="182044"/>
            <a:ext cx="5632655" cy="646331"/>
          </a:xfrm>
          <a:prstGeom prst="rect">
            <a:avLst/>
          </a:prstGeom>
          <a:noFill/>
        </p:spPr>
        <p:txBody>
          <a:bodyPr wrap="square" rtlCol="0">
            <a:spAutoFit/>
          </a:bodyPr>
          <a:lstStyle/>
          <a:p>
            <a:r>
              <a:rPr lang="en-US" dirty="0"/>
              <a:t>Research on the author	</a:t>
            </a:r>
          </a:p>
          <a:p>
            <a:endParaRPr lang="en-US" dirty="0"/>
          </a:p>
        </p:txBody>
      </p:sp>
      <p:pic>
        <p:nvPicPr>
          <p:cNvPr id="4" name="Picture 3">
            <a:extLst>
              <a:ext uri="{FF2B5EF4-FFF2-40B4-BE49-F238E27FC236}">
                <a16:creationId xmlns:a16="http://schemas.microsoft.com/office/drawing/2014/main" id="{BB3723CF-BF10-4407-BCB8-454291B16C80}"/>
              </a:ext>
            </a:extLst>
          </p:cNvPr>
          <p:cNvPicPr>
            <a:picLocks noChangeAspect="1"/>
          </p:cNvPicPr>
          <p:nvPr/>
        </p:nvPicPr>
        <p:blipFill>
          <a:blip r:embed="rId3"/>
          <a:stretch>
            <a:fillRect/>
          </a:stretch>
        </p:blipFill>
        <p:spPr>
          <a:xfrm>
            <a:off x="948523" y="858071"/>
            <a:ext cx="6951407" cy="5494960"/>
          </a:xfrm>
          <a:prstGeom prst="rect">
            <a:avLst/>
          </a:prstGeom>
        </p:spPr>
      </p:pic>
    </p:spTree>
    <p:extLst>
      <p:ext uri="{BB962C8B-B14F-4D97-AF65-F5344CB8AC3E}">
        <p14:creationId xmlns:p14="http://schemas.microsoft.com/office/powerpoint/2010/main" val="10129558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Basic Research</a:t>
            </a:r>
          </a:p>
        </p:txBody>
      </p:sp>
      <p:sp>
        <p:nvSpPr>
          <p:cNvPr id="5" name="TextBox 4">
            <a:extLst>
              <a:ext uri="{FF2B5EF4-FFF2-40B4-BE49-F238E27FC236}">
                <a16:creationId xmlns:a16="http://schemas.microsoft.com/office/drawing/2014/main" id="{FEDAAA30-8CE1-4ED7-B1D9-969B3D164D1F}"/>
              </a:ext>
            </a:extLst>
          </p:cNvPr>
          <p:cNvSpPr txBox="1"/>
          <p:nvPr/>
        </p:nvSpPr>
        <p:spPr>
          <a:xfrm>
            <a:off x="3295934" y="182044"/>
            <a:ext cx="5632655" cy="923330"/>
          </a:xfrm>
          <a:prstGeom prst="rect">
            <a:avLst/>
          </a:prstGeom>
          <a:noFill/>
        </p:spPr>
        <p:txBody>
          <a:bodyPr wrap="square" rtlCol="0">
            <a:spAutoFit/>
          </a:bodyPr>
          <a:lstStyle/>
          <a:p>
            <a:r>
              <a:rPr lang="en-US" dirty="0"/>
              <a:t>Deep Dive on the author</a:t>
            </a:r>
          </a:p>
          <a:p>
            <a:r>
              <a:rPr lang="en-US" dirty="0"/>
              <a:t>	</a:t>
            </a:r>
          </a:p>
          <a:p>
            <a:endParaRPr lang="en-US" dirty="0"/>
          </a:p>
        </p:txBody>
      </p:sp>
      <p:pic>
        <p:nvPicPr>
          <p:cNvPr id="3" name="Picture 2">
            <a:extLst>
              <a:ext uri="{FF2B5EF4-FFF2-40B4-BE49-F238E27FC236}">
                <a16:creationId xmlns:a16="http://schemas.microsoft.com/office/drawing/2014/main" id="{52CC603B-B358-4078-B035-43AC746F8306}"/>
              </a:ext>
            </a:extLst>
          </p:cNvPr>
          <p:cNvPicPr>
            <a:picLocks noChangeAspect="1"/>
          </p:cNvPicPr>
          <p:nvPr/>
        </p:nvPicPr>
        <p:blipFill rotWithShape="1">
          <a:blip r:embed="rId3"/>
          <a:srcRect t="10226" b="39901"/>
          <a:stretch/>
        </p:blipFill>
        <p:spPr>
          <a:xfrm>
            <a:off x="586740" y="883919"/>
            <a:ext cx="7673340" cy="3025141"/>
          </a:xfrm>
          <a:prstGeom prst="rect">
            <a:avLst/>
          </a:prstGeom>
        </p:spPr>
      </p:pic>
      <p:pic>
        <p:nvPicPr>
          <p:cNvPr id="7" name="Picture 6">
            <a:extLst>
              <a:ext uri="{FF2B5EF4-FFF2-40B4-BE49-F238E27FC236}">
                <a16:creationId xmlns:a16="http://schemas.microsoft.com/office/drawing/2014/main" id="{84287B37-8051-4481-9B64-A82BCBB3506A}"/>
              </a:ext>
            </a:extLst>
          </p:cNvPr>
          <p:cNvPicPr>
            <a:picLocks noChangeAspect="1"/>
          </p:cNvPicPr>
          <p:nvPr/>
        </p:nvPicPr>
        <p:blipFill rotWithShape="1">
          <a:blip r:embed="rId4"/>
          <a:srcRect t="54778" b="7914"/>
          <a:stretch/>
        </p:blipFill>
        <p:spPr>
          <a:xfrm>
            <a:off x="586740" y="3901625"/>
            <a:ext cx="7673340" cy="2262956"/>
          </a:xfrm>
          <a:prstGeom prst="rect">
            <a:avLst/>
          </a:prstGeom>
        </p:spPr>
      </p:pic>
    </p:spTree>
    <p:extLst>
      <p:ext uri="{BB962C8B-B14F-4D97-AF65-F5344CB8AC3E}">
        <p14:creationId xmlns:p14="http://schemas.microsoft.com/office/powerpoint/2010/main" val="36891641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Additional Personas</a:t>
            </a:r>
          </a:p>
        </p:txBody>
      </p:sp>
      <p:sp>
        <p:nvSpPr>
          <p:cNvPr id="5" name="TextBox 4">
            <a:extLst>
              <a:ext uri="{FF2B5EF4-FFF2-40B4-BE49-F238E27FC236}">
                <a16:creationId xmlns:a16="http://schemas.microsoft.com/office/drawing/2014/main" id="{FEDAAA30-8CE1-4ED7-B1D9-969B3D164D1F}"/>
              </a:ext>
            </a:extLst>
          </p:cNvPr>
          <p:cNvSpPr txBox="1"/>
          <p:nvPr/>
        </p:nvSpPr>
        <p:spPr>
          <a:xfrm>
            <a:off x="4335780" y="182044"/>
            <a:ext cx="4592809" cy="923330"/>
          </a:xfrm>
          <a:prstGeom prst="rect">
            <a:avLst/>
          </a:prstGeom>
          <a:noFill/>
        </p:spPr>
        <p:txBody>
          <a:bodyPr wrap="square" rtlCol="0">
            <a:spAutoFit/>
          </a:bodyPr>
          <a:lstStyle/>
          <a:p>
            <a:r>
              <a:rPr lang="en-US" dirty="0"/>
              <a:t>External Resources Brought in</a:t>
            </a:r>
          </a:p>
          <a:p>
            <a:r>
              <a:rPr lang="en-US" dirty="0"/>
              <a:t>	</a:t>
            </a:r>
          </a:p>
          <a:p>
            <a:endParaRPr lang="en-US" dirty="0"/>
          </a:p>
        </p:txBody>
      </p:sp>
      <p:pic>
        <p:nvPicPr>
          <p:cNvPr id="4" name="Picture 3">
            <a:extLst>
              <a:ext uri="{FF2B5EF4-FFF2-40B4-BE49-F238E27FC236}">
                <a16:creationId xmlns:a16="http://schemas.microsoft.com/office/drawing/2014/main" id="{C4BE70CB-B2A3-4EC7-8EC5-8A528FFDFF25}"/>
              </a:ext>
            </a:extLst>
          </p:cNvPr>
          <p:cNvPicPr>
            <a:picLocks noChangeAspect="1"/>
          </p:cNvPicPr>
          <p:nvPr/>
        </p:nvPicPr>
        <p:blipFill rotWithShape="1">
          <a:blip r:embed="rId3"/>
          <a:srcRect b="25889"/>
          <a:stretch/>
        </p:blipFill>
        <p:spPr>
          <a:xfrm>
            <a:off x="234139" y="937260"/>
            <a:ext cx="8675722" cy="5082540"/>
          </a:xfrm>
          <a:prstGeom prst="rect">
            <a:avLst/>
          </a:prstGeom>
        </p:spPr>
      </p:pic>
    </p:spTree>
    <p:extLst>
      <p:ext uri="{BB962C8B-B14F-4D97-AF65-F5344CB8AC3E}">
        <p14:creationId xmlns:p14="http://schemas.microsoft.com/office/powerpoint/2010/main" val="23706462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Team Context</a:t>
            </a:r>
          </a:p>
        </p:txBody>
      </p:sp>
      <p:pic>
        <p:nvPicPr>
          <p:cNvPr id="1026" name="Picture 2" descr="https://hipchat.kbra.com/files/1/162/ga7BiSNYB9ieG7I/ERD%20Ratingsv2.png">
            <a:extLst>
              <a:ext uri="{FF2B5EF4-FFF2-40B4-BE49-F238E27FC236}">
                <a16:creationId xmlns:a16="http://schemas.microsoft.com/office/drawing/2014/main" id="{25DF159F-E484-4745-BA82-961E4FE359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3127" y="829530"/>
            <a:ext cx="8271808" cy="55849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94018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Team Context </a:t>
            </a:r>
          </a:p>
        </p:txBody>
      </p:sp>
      <p:pic>
        <p:nvPicPr>
          <p:cNvPr id="4" name="Picture 2" descr="https://upload.wikimedia.org/wikipedia/en/f/fe/Star-schema-example.png">
            <a:extLst>
              <a:ext uri="{FF2B5EF4-FFF2-40B4-BE49-F238E27FC236}">
                <a16:creationId xmlns:a16="http://schemas.microsoft.com/office/drawing/2014/main" id="{A2CE555D-5722-4436-9D1C-7DD02C70E7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847" y="887497"/>
            <a:ext cx="8928589" cy="54074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9676300"/>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70750</TotalTime>
  <Words>1499</Words>
  <Application>Microsoft Office PowerPoint</Application>
  <PresentationFormat>On-screen Show (4:3)</PresentationFormat>
  <Paragraphs>138</Paragraphs>
  <Slides>36</Slides>
  <Notes>34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36</vt:i4>
      </vt:variant>
    </vt:vector>
  </HeadingPairs>
  <TitlesOfParts>
    <vt:vector size="44" baseType="lpstr">
      <vt:lpstr>Arial</vt:lpstr>
      <vt:lpstr>Calibri</vt:lpstr>
      <vt:lpstr>Calibri Light</vt:lpstr>
      <vt:lpstr>Century Gothic</vt:lpstr>
      <vt:lpstr>Courier New</vt:lpstr>
      <vt:lpstr>Verdana</vt:lpstr>
      <vt:lpstr>Wingdings</vt:lpstr>
      <vt:lpstr>Custom Design</vt:lpstr>
      <vt:lpstr>PowerPoint Presentation</vt:lpstr>
      <vt:lpstr>Agenda</vt:lpstr>
      <vt:lpstr>Agenda</vt:lpstr>
      <vt:lpstr>Basic Research</vt:lpstr>
      <vt:lpstr>Basic Research</vt:lpstr>
      <vt:lpstr>Basic Research</vt:lpstr>
      <vt:lpstr>Additional Personas</vt:lpstr>
      <vt:lpstr>Data Team Context</vt:lpstr>
      <vt:lpstr>Data Team Context </vt:lpstr>
      <vt:lpstr>Data Team Context – Data 2.0</vt:lpstr>
      <vt:lpstr>MMR Data Flow Diagram</vt:lpstr>
      <vt:lpstr>MMR Data Flow</vt:lpstr>
      <vt:lpstr>MMR Data Flow</vt:lpstr>
      <vt:lpstr>MMR Data Flow</vt:lpstr>
      <vt:lpstr>MMR Data Flow</vt:lpstr>
      <vt:lpstr>MMR Data Flow</vt:lpstr>
      <vt:lpstr>MMR Data Flow</vt:lpstr>
      <vt:lpstr>MMR Data Flow</vt:lpstr>
      <vt:lpstr>MMR Data Flow</vt:lpstr>
      <vt:lpstr>MMR Data Flow</vt:lpstr>
      <vt:lpstr>MMR Data Flow</vt:lpstr>
      <vt:lpstr>MMR Data Flow</vt:lpstr>
      <vt:lpstr>MMR Data Flow</vt:lpstr>
      <vt:lpstr>MMR Data Flow</vt:lpstr>
      <vt:lpstr>MMR Data Flow</vt:lpstr>
      <vt:lpstr>MMR Data Flow</vt:lpstr>
      <vt:lpstr>MMR Data Flow</vt:lpstr>
      <vt:lpstr>MMR Data Flow</vt:lpstr>
      <vt:lpstr>MMR Data Flow</vt:lpstr>
      <vt:lpstr>MMR Data Flow</vt:lpstr>
      <vt:lpstr>MMR Data Flow</vt:lpstr>
      <vt:lpstr>MMR Data Flow</vt:lpstr>
      <vt:lpstr>MMR Data Flow</vt:lpstr>
      <vt:lpstr>MMR Data Flow</vt:lpstr>
      <vt:lpstr>MMR Data Flow</vt:lpstr>
      <vt:lpstr>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Kathleen Kennedy</dc:creator>
  <cp:lastModifiedBy>Pete Ostergren</cp:lastModifiedBy>
  <cp:revision>312</cp:revision>
  <cp:lastPrinted>2018-07-19T14:34:35Z</cp:lastPrinted>
  <dcterms:created xsi:type="dcterms:W3CDTF">2014-02-10T00:22:15Z</dcterms:created>
  <dcterms:modified xsi:type="dcterms:W3CDTF">2019-06-14T14:11:41Z</dcterms:modified>
</cp:coreProperties>
</file>